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12192000"/>
  <p:notesSz cx="6858000" cy="9144000"/>
  <p:embeddedFontLst>
    <p:embeddedFont>
      <p:font typeface="Source Code Pro"/>
      <p:regular r:id="rId41"/>
      <p:bold r:id="rId42"/>
      <p:italic r:id="rId43"/>
      <p:boldItalic r:id="rId44"/>
    </p:embeddedFont>
    <p:embeddedFont>
      <p:font typeface="Black Han Sans"/>
      <p:regular r:id="rId45"/>
    </p:embeddedFont>
    <p:embeddedFont>
      <p:font typeface="Oswald"/>
      <p:regular r:id="rId46"/>
      <p:bold r:id="rId47"/>
    </p:embeddedFont>
    <p:embeddedFont>
      <p:font typeface="Nanum Gothic"/>
      <p:regular r:id="rId48"/>
      <p:bold r:id="rId49"/>
    </p:embeddedFont>
    <p:embeddedFont>
      <p:font typeface="NanumGothic ExtraBold"/>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11">
          <p15:clr>
            <a:srgbClr val="747775"/>
          </p15:clr>
        </p15:guide>
        <p15:guide id="2" pos="3901">
          <p15:clr>
            <a:srgbClr val="747775"/>
          </p15:clr>
        </p15:guide>
      </p15:sldGuideLst>
    </p:ext>
    <p:ext uri="GoogleSlidesCustomDataVersion2">
      <go:slidesCustomData xmlns:go="http://customooxmlschemas.google.com/" r:id="rId51" roundtripDataSignature="AMtx7mjBdqsMvr94gk84qprV07Q1Vdm7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1CB8C6-1740-4BF7-A910-FEEB8B2185F7}">
  <a:tblStyle styleId="{751CB8C6-1740-4BF7-A910-FEEB8B2185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2602A0B-0DC7-402D-A629-305150811E5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b="off" i="off"/>
      <a:tcStyle>
        <a:fill>
          <a:solidFill>
            <a:srgbClr val="E6E6E6"/>
          </a:solidFill>
        </a:fill>
      </a:tcStyle>
    </a:band1H>
    <a:band2H>
      <a:tcTxStyle b="off" i="off"/>
    </a:band2H>
    <a:band1V>
      <a:tcTxStyle b="off" i="off"/>
      <a:tcStyle>
        <a:fill>
          <a:solidFill>
            <a:srgbClr val="E6E6E6"/>
          </a:solidFill>
        </a:fill>
      </a:tcStyle>
    </a:band1V>
    <a:band2V>
      <a:tcTxStyle b="off" i="off"/>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11" orient="horz"/>
        <p:guide pos="390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SourceCodePro-bold.fntdata"/><Relationship Id="rId41" Type="http://schemas.openxmlformats.org/officeDocument/2006/relationships/font" Target="fonts/SourceCodePro-regular.fntdata"/><Relationship Id="rId44" Type="http://schemas.openxmlformats.org/officeDocument/2006/relationships/font" Target="fonts/SourceCodePro-boldItalic.fntdata"/><Relationship Id="rId43" Type="http://schemas.openxmlformats.org/officeDocument/2006/relationships/font" Target="fonts/SourceCodePro-italic.fntdata"/><Relationship Id="rId46" Type="http://schemas.openxmlformats.org/officeDocument/2006/relationships/font" Target="fonts/Oswald-regular.fntdata"/><Relationship Id="rId45" Type="http://schemas.openxmlformats.org/officeDocument/2006/relationships/font" Target="fonts/BlackHa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anumGothic-regular.fntdata"/><Relationship Id="rId47" Type="http://schemas.openxmlformats.org/officeDocument/2006/relationships/font" Target="fonts/Oswald-bold.fntdata"/><Relationship Id="rId49" Type="http://schemas.openxmlformats.org/officeDocument/2006/relationships/font" Target="fonts/NanumGothic-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font" Target="fonts/NanumGothicExtraBo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50plus.or.kr/detail.do?id=10395835"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4cb77f79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g124cb77f79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 name="Google Shape;67;g124cb77f79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99a7d4f17_7_3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6" name="Google Shape;226;g2499a7d4f17_7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99a7d4f17_5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5" name="Google Shape;235;g2499a7d4f17_5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99a7d4f17_5_2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Font typeface="Source Code Pro"/>
              <a:buAutoNum type="arabicPeriod"/>
            </a:pPr>
            <a:r>
              <a:rPr lang="ko-KR" sz="1400">
                <a:solidFill>
                  <a:srgbClr val="000000"/>
                </a:solidFill>
                <a:latin typeface="Source Code Pro"/>
                <a:ea typeface="Source Code Pro"/>
                <a:cs typeface="Source Code Pro"/>
                <a:sym typeface="Source Code Pro"/>
              </a:rPr>
              <a:t>6월 데이터 크롤링</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ko-KR" sz="1400">
                <a:solidFill>
                  <a:srgbClr val="000000"/>
                </a:solidFill>
                <a:latin typeface="Source Code Pro"/>
                <a:ea typeface="Source Code Pro"/>
                <a:cs typeface="Source Code Pro"/>
                <a:sym typeface="Source Code Pro"/>
              </a:rPr>
              <a:t>동적스크래핑(selenium)을 사용하여 6월 항공권, 호텔, 렌터카 데이터 수집</a:t>
            </a:r>
            <a:endParaRPr sz="1400">
              <a:solidFill>
                <a:srgbClr val="000000"/>
              </a:solidFill>
              <a:latin typeface="Source Code Pro"/>
              <a:ea typeface="Source Code Pro"/>
              <a:cs typeface="Source Code Pro"/>
              <a:sym typeface="Source Code Pro"/>
            </a:endParaRPr>
          </a:p>
          <a:p>
            <a:pPr indent="0" lvl="0" marL="0" rtl="0" algn="l">
              <a:spcBef>
                <a:spcPts val="0"/>
              </a:spcBef>
              <a:spcAft>
                <a:spcPts val="0"/>
              </a:spcAft>
              <a:buNone/>
            </a:pPr>
            <a:r>
              <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AutoNum type="arabicPeriod"/>
            </a:pPr>
            <a:r>
              <a:rPr lang="ko-KR" sz="1400">
                <a:solidFill>
                  <a:srgbClr val="000000"/>
                </a:solidFill>
                <a:latin typeface="Source Code Pro"/>
                <a:ea typeface="Source Code Pro"/>
                <a:cs typeface="Source Code Pro"/>
                <a:sym typeface="Source Code Pro"/>
              </a:rPr>
              <a:t>데이터 DB 적재</a:t>
            </a:r>
            <a:endParaRPr sz="900">
              <a:solidFill>
                <a:srgbClr val="4EC9B0"/>
              </a:solidFill>
              <a:highlight>
                <a:srgbClr val="1F1F1F"/>
              </a:highlight>
              <a:latin typeface="Courier New"/>
              <a:ea typeface="Courier New"/>
              <a:cs typeface="Courier New"/>
              <a:sym typeface="Courier New"/>
            </a:endParaRPr>
          </a:p>
          <a:p>
            <a:pPr indent="-317500" lvl="0" marL="457200" rtl="0" algn="l">
              <a:spcBef>
                <a:spcPts val="0"/>
              </a:spcBef>
              <a:spcAft>
                <a:spcPts val="0"/>
              </a:spcAft>
              <a:buSzPts val="1400"/>
              <a:buFont typeface="Source Code Pro"/>
              <a:buChar char="-"/>
            </a:pPr>
            <a:r>
              <a:rPr lang="ko-KR" sz="1400">
                <a:solidFill>
                  <a:srgbClr val="000000"/>
                </a:solidFill>
                <a:latin typeface="Source Code Pro"/>
                <a:ea typeface="Source Code Pro"/>
                <a:cs typeface="Source Code Pro"/>
                <a:sym typeface="Source Code Pro"/>
              </a:rPr>
              <a:t>psycopg2 library를 활용하여 Cloud DB(PostgreSQL)에 데이터 적재</a:t>
            </a:r>
            <a:endParaRPr sz="1400">
              <a:solidFill>
                <a:srgbClr val="000000"/>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AutoNum type="arabicPeriod"/>
            </a:pPr>
            <a:r>
              <a:rPr lang="ko-KR" sz="1400">
                <a:solidFill>
                  <a:srgbClr val="000000"/>
                </a:solidFill>
                <a:latin typeface="Source Code Pro"/>
                <a:ea typeface="Source Code Pro"/>
                <a:cs typeface="Source Code Pro"/>
                <a:sym typeface="Source Code Pro"/>
              </a:rPr>
              <a:t>여행 일정과 인원수를 통한 경비 추천</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ko-KR" sz="1400">
                <a:solidFill>
                  <a:srgbClr val="000000"/>
                </a:solidFill>
                <a:latin typeface="Source Code Pro"/>
                <a:ea typeface="Source Code Pro"/>
                <a:cs typeface="Source Code Pro"/>
                <a:sym typeface="Source Code Pro"/>
              </a:rPr>
              <a:t>front에서 받은 정보들과 DB에 있는 데이터의 비교를 통해 같은 정보를 불러옵니다</a:t>
            </a:r>
            <a:endParaRPr sz="1400">
              <a:solidFill>
                <a:srgbClr val="000000"/>
              </a:solidFill>
              <a:latin typeface="Source Code Pro"/>
              <a:ea typeface="Source Code Pro"/>
              <a:cs typeface="Source Code Pro"/>
              <a:sym typeface="Source Code Pro"/>
            </a:endParaRPr>
          </a:p>
          <a:p>
            <a:pPr indent="0" lvl="0" marL="0" rtl="0" algn="l">
              <a:spcBef>
                <a:spcPts val="0"/>
              </a:spcBef>
              <a:spcAft>
                <a:spcPts val="0"/>
              </a:spcAft>
              <a:buNone/>
            </a:pPr>
            <a:r>
              <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AutoNum type="arabicPeriod"/>
            </a:pPr>
            <a:r>
              <a:rPr lang="ko-KR" sz="1400">
                <a:solidFill>
                  <a:srgbClr val="000000"/>
                </a:solidFill>
                <a:latin typeface="Source Code Pro"/>
                <a:ea typeface="Source Code Pro"/>
                <a:cs typeface="Source Code Pro"/>
                <a:sym typeface="Source Code Pro"/>
              </a:rPr>
              <a:t>최저가, 평균가, 최고가 상품 추천</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ko-KR" sz="1400">
                <a:solidFill>
                  <a:srgbClr val="000000"/>
                </a:solidFill>
                <a:latin typeface="Source Code Pro"/>
                <a:ea typeface="Source Code Pro"/>
                <a:cs typeface="Source Code Pro"/>
                <a:sym typeface="Source Code Pro"/>
              </a:rPr>
              <a:t>SQL문을 통해 연산을 하여 결과값에 맞는 상품들을 추천하여 보여줍니다</a:t>
            </a:r>
            <a:endParaRPr sz="1400">
              <a:solidFill>
                <a:srgbClr val="000000"/>
              </a:solidFill>
              <a:latin typeface="Source Code Pro"/>
              <a:ea typeface="Source Code Pro"/>
              <a:cs typeface="Source Code Pro"/>
              <a:sym typeface="Source Code Pro"/>
            </a:endParaRPr>
          </a:p>
          <a:p>
            <a:pPr indent="0" lvl="0" marL="0" rtl="0" algn="l">
              <a:spcBef>
                <a:spcPts val="0"/>
              </a:spcBef>
              <a:spcAft>
                <a:spcPts val="0"/>
              </a:spcAft>
              <a:buNone/>
            </a:pPr>
            <a:r>
              <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AutoNum type="arabicPeriod"/>
            </a:pPr>
            <a:r>
              <a:rPr lang="ko-KR" sz="1400">
                <a:solidFill>
                  <a:srgbClr val="000000"/>
                </a:solidFill>
                <a:latin typeface="Source Code Pro"/>
                <a:ea typeface="Source Code Pro"/>
                <a:cs typeface="Source Code Pro"/>
                <a:sym typeface="Source Code Pro"/>
              </a:rPr>
              <a:t>flask를 통한 웹 페이지 구현</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ko-KR" sz="1400">
                <a:solidFill>
                  <a:srgbClr val="000000"/>
                </a:solidFill>
                <a:latin typeface="Source Code Pro"/>
                <a:ea typeface="Source Code Pro"/>
                <a:cs typeface="Source Code Pro"/>
                <a:sym typeface="Source Code Pro"/>
              </a:rPr>
              <a:t>python 웹 프레임워크인 flask를 통해 웹페이지가 구동됩니다</a:t>
            </a:r>
            <a:endParaRPr sz="1400">
              <a:solidFill>
                <a:srgbClr val="000000"/>
              </a:solidFill>
              <a:latin typeface="Source Code Pro"/>
              <a:ea typeface="Source Code Pro"/>
              <a:cs typeface="Source Code Pro"/>
              <a:sym typeface="Source Code Pro"/>
            </a:endParaRPr>
          </a:p>
          <a:p>
            <a:pPr indent="0" lvl="0" marL="0" rtl="0" algn="l">
              <a:spcBef>
                <a:spcPts val="0"/>
              </a:spcBef>
              <a:spcAft>
                <a:spcPts val="0"/>
              </a:spcAft>
              <a:buNone/>
            </a:pPr>
            <a:r>
              <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AutoNum type="arabicPeriod"/>
            </a:pPr>
            <a:r>
              <a:rPr lang="ko-KR" sz="1400">
                <a:solidFill>
                  <a:srgbClr val="000000"/>
                </a:solidFill>
                <a:latin typeface="Source Code Pro"/>
                <a:ea typeface="Source Code Pro"/>
                <a:cs typeface="Source Code Pro"/>
                <a:sym typeface="Source Code Pro"/>
              </a:rPr>
              <a:t>대시보드를 통한 데이터 시각화</a:t>
            </a:r>
            <a:endParaRPr sz="1400">
              <a:solidFill>
                <a:srgbClr val="000000"/>
              </a:solidFill>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ko-KR" sz="1400">
                <a:solidFill>
                  <a:srgbClr val="000000"/>
                </a:solidFill>
                <a:latin typeface="Source Code Pro"/>
                <a:ea typeface="Source Code Pro"/>
                <a:cs typeface="Source Code Pro"/>
                <a:sym typeface="Source Code Pro"/>
              </a:rPr>
              <a:t>google looker studio를 사용하여 분석한 데이터를 시각화하여 보여줍니다</a:t>
            </a:r>
            <a:endParaRPr sz="1400">
              <a:solidFill>
                <a:srgbClr val="000000"/>
              </a:solidFill>
              <a:latin typeface="Source Code Pro"/>
              <a:ea typeface="Source Code Pro"/>
              <a:cs typeface="Source Code Pro"/>
              <a:sym typeface="Source Code Pro"/>
            </a:endParaRPr>
          </a:p>
          <a:p>
            <a:pPr indent="0" lvl="0" marL="0" rtl="0" algn="l">
              <a:lnSpc>
                <a:spcPct val="100000"/>
              </a:lnSpc>
              <a:spcBef>
                <a:spcPts val="360"/>
              </a:spcBef>
              <a:spcAft>
                <a:spcPts val="0"/>
              </a:spcAft>
              <a:buSzPts val="1400"/>
              <a:buNone/>
            </a:pPr>
            <a:r>
              <a:t/>
            </a:r>
            <a:endParaRPr/>
          </a:p>
        </p:txBody>
      </p:sp>
      <p:sp>
        <p:nvSpPr>
          <p:cNvPr id="244" name="Google Shape;244;g2499a7d4f17_5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99a7d4f17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ko-KR" sz="1900">
                <a:solidFill>
                  <a:srgbClr val="1F1F1F"/>
                </a:solidFill>
                <a:latin typeface="Nanum Gothic"/>
                <a:ea typeface="Nanum Gothic"/>
                <a:cs typeface="Nanum Gothic"/>
                <a:sym typeface="Nanum Gothic"/>
              </a:rPr>
              <a:t>네이버 항공권 기준으로 국내 항공권은 왕복이 아닌 편도로 각각 구매하게 되어있음</a:t>
            </a:r>
            <a:endParaRPr sz="1900">
              <a:solidFill>
                <a:srgbClr val="1F1F1F"/>
              </a:solidFill>
              <a:latin typeface="Nanum Gothic"/>
              <a:ea typeface="Nanum Gothic"/>
              <a:cs typeface="Nanum Gothic"/>
              <a:sym typeface="Nanum Gothic"/>
            </a:endParaRPr>
          </a:p>
          <a:p>
            <a:pPr indent="0" lvl="0" marL="0" rtl="0" algn="l">
              <a:spcBef>
                <a:spcPts val="360"/>
              </a:spcBef>
              <a:spcAft>
                <a:spcPts val="0"/>
              </a:spcAft>
              <a:buNone/>
            </a:pPr>
            <a:r>
              <a:rPr lang="ko-KR" sz="1900">
                <a:solidFill>
                  <a:srgbClr val="1F1F1F"/>
                </a:solidFill>
                <a:latin typeface="Nanum Gothic"/>
                <a:ea typeface="Nanum Gothic"/>
                <a:cs typeface="Nanum Gothic"/>
                <a:sym typeface="Nanum Gothic"/>
              </a:rPr>
              <a:t>결측치는 단순처리</a:t>
            </a:r>
            <a:endParaRPr sz="1900">
              <a:solidFill>
                <a:srgbClr val="1F1F1F"/>
              </a:solidFill>
              <a:latin typeface="Nanum Gothic"/>
              <a:ea typeface="Nanum Gothic"/>
              <a:cs typeface="Nanum Gothic"/>
              <a:sym typeface="Nanum Gothic"/>
            </a:endParaRPr>
          </a:p>
          <a:p>
            <a:pPr indent="0" lvl="0" marL="0" rtl="0" algn="l">
              <a:spcBef>
                <a:spcPts val="360"/>
              </a:spcBef>
              <a:spcAft>
                <a:spcPts val="0"/>
              </a:spcAft>
              <a:buNone/>
            </a:pPr>
            <a:r>
              <a:rPr lang="ko-KR" sz="1900">
                <a:solidFill>
                  <a:srgbClr val="1F1F1F"/>
                </a:solidFill>
                <a:latin typeface="Nanum Gothic"/>
                <a:ea typeface="Nanum Gothic"/>
                <a:cs typeface="Nanum Gothic"/>
                <a:sym typeface="Nanum Gothic"/>
              </a:rPr>
              <a:t>일자 정보 일자 표기방식 변경</a:t>
            </a:r>
            <a:endParaRPr sz="1900">
              <a:solidFill>
                <a:srgbClr val="1F1F1F"/>
              </a:solidFill>
              <a:latin typeface="Nanum Gothic"/>
              <a:ea typeface="Nanum Gothic"/>
              <a:cs typeface="Nanum Gothic"/>
              <a:sym typeface="Nanum Gothic"/>
            </a:endParaRPr>
          </a:p>
          <a:p>
            <a:pPr indent="0" lvl="0" marL="0" rtl="0" algn="l">
              <a:spcBef>
                <a:spcPts val="360"/>
              </a:spcBef>
              <a:spcAft>
                <a:spcPts val="0"/>
              </a:spcAft>
              <a:buNone/>
            </a:pPr>
            <a:r>
              <a:t/>
            </a:r>
            <a:endParaRPr sz="1900">
              <a:solidFill>
                <a:srgbClr val="1F1F1F"/>
              </a:solidFill>
              <a:latin typeface="Nanum Gothic"/>
              <a:ea typeface="Nanum Gothic"/>
              <a:cs typeface="Nanum Gothic"/>
              <a:sym typeface="Nanum Gothic"/>
            </a:endParaRPr>
          </a:p>
          <a:p>
            <a:pPr indent="-361950" lvl="0" marL="457200" rtl="0" algn="l">
              <a:spcBef>
                <a:spcPts val="360"/>
              </a:spcBef>
              <a:spcAft>
                <a:spcPts val="0"/>
              </a:spcAft>
              <a:buClr>
                <a:srgbClr val="1F1F1F"/>
              </a:buClr>
              <a:buSzPts val="2100"/>
              <a:buFont typeface="Nanum Gothic"/>
              <a:buAutoNum type="arabicPeriod"/>
            </a:pPr>
            <a:r>
              <a:rPr lang="ko-KR" sz="1900">
                <a:solidFill>
                  <a:srgbClr val="1F1F1F"/>
                </a:solidFill>
                <a:latin typeface="Nanum Gothic"/>
                <a:ea typeface="Nanum Gothic"/>
                <a:cs typeface="Nanum Gothic"/>
                <a:sym typeface="Nanum Gothic"/>
              </a:rPr>
              <a:t>6월 항공권 데이터</a:t>
            </a:r>
            <a:endParaRPr sz="1900">
              <a:solidFill>
                <a:srgbClr val="1F1F1F"/>
              </a:solidFill>
              <a:latin typeface="Nanum Gothic"/>
              <a:ea typeface="Nanum Gothic"/>
              <a:cs typeface="Nanum Gothic"/>
              <a:sym typeface="Nanum Gothic"/>
            </a:endParaRPr>
          </a:p>
          <a:p>
            <a:pPr indent="457200" lvl="0" marL="0" rtl="0" algn="l">
              <a:spcBef>
                <a:spcPts val="360"/>
              </a:spcBef>
              <a:spcAft>
                <a:spcPts val="0"/>
              </a:spcAft>
              <a:buNone/>
            </a:pPr>
            <a:r>
              <a:rPr lang="ko-KR" sz="1900">
                <a:solidFill>
                  <a:srgbClr val="1F1F1F"/>
                </a:solidFill>
                <a:latin typeface="Nanum Gothic"/>
                <a:ea typeface="Nanum Gothic"/>
                <a:cs typeface="Nanum Gothic"/>
                <a:sym typeface="Nanum Gothic"/>
              </a:rPr>
              <a:t>- 김포 </a:t>
            </a:r>
            <a:r>
              <a:rPr lang="ko-KR">
                <a:solidFill>
                  <a:srgbClr val="1F1F1F"/>
                </a:solidFill>
              </a:rPr>
              <a:t>➔</a:t>
            </a:r>
            <a:r>
              <a:rPr lang="ko-KR" sz="1900">
                <a:solidFill>
                  <a:srgbClr val="1F1F1F"/>
                </a:solidFill>
                <a:latin typeface="Nanum Gothic"/>
                <a:ea typeface="Nanum Gothic"/>
                <a:cs typeface="Nanum Gothic"/>
                <a:sym typeface="Nanum Gothic"/>
              </a:rPr>
              <a:t> 제주(7355개), 제주 </a:t>
            </a:r>
            <a:r>
              <a:rPr lang="ko-KR"/>
              <a:t>➔ </a:t>
            </a:r>
            <a:r>
              <a:rPr lang="ko-KR" sz="1900">
                <a:solidFill>
                  <a:srgbClr val="1F1F1F"/>
                </a:solidFill>
                <a:latin typeface="Nanum Gothic"/>
                <a:ea typeface="Nanum Gothic"/>
                <a:cs typeface="Nanum Gothic"/>
                <a:sym typeface="Nanum Gothic"/>
              </a:rPr>
              <a:t>김포(6478개) </a:t>
            </a:r>
            <a:endParaRPr sz="1900">
              <a:solidFill>
                <a:srgbClr val="1F1F1F"/>
              </a:solidFill>
              <a:latin typeface="Nanum Gothic"/>
              <a:ea typeface="Nanum Gothic"/>
              <a:cs typeface="Nanum Gothic"/>
              <a:sym typeface="Nanum Gothic"/>
            </a:endParaRPr>
          </a:p>
          <a:p>
            <a:pPr indent="457200" lvl="0" marL="0" rtl="0" algn="l">
              <a:spcBef>
                <a:spcPts val="360"/>
              </a:spcBef>
              <a:spcAft>
                <a:spcPts val="0"/>
              </a:spcAft>
              <a:buNone/>
            </a:pPr>
            <a:r>
              <a:rPr lang="ko-KR" sz="1900">
                <a:solidFill>
                  <a:srgbClr val="1F1F1F"/>
                </a:solidFill>
                <a:latin typeface="Nanum Gothic"/>
                <a:ea typeface="Nanum Gothic"/>
                <a:cs typeface="Nanum Gothic"/>
                <a:sym typeface="Nanum Gothic"/>
              </a:rPr>
              <a:t>- 컬럼 : 일자, 요일, 출발시간, 도착시간, 비행시간, 항공사, 좌석 등급, 가격</a:t>
            </a:r>
            <a:endParaRPr sz="1900">
              <a:solidFill>
                <a:srgbClr val="1F1F1F"/>
              </a:solidFill>
              <a:latin typeface="Nanum Gothic"/>
              <a:ea typeface="Nanum Gothic"/>
              <a:cs typeface="Nanum Gothic"/>
              <a:sym typeface="Nanum Gothic"/>
            </a:endParaRPr>
          </a:p>
          <a:p>
            <a:pPr indent="457200" lvl="0" marL="0" rtl="0" algn="l">
              <a:spcBef>
                <a:spcPts val="360"/>
              </a:spcBef>
              <a:spcAft>
                <a:spcPts val="0"/>
              </a:spcAft>
              <a:buNone/>
            </a:pPr>
            <a:r>
              <a:rPr lang="ko-KR" sz="1900">
                <a:solidFill>
                  <a:srgbClr val="1F1F1F"/>
                </a:solidFill>
                <a:latin typeface="Nanum Gothic"/>
                <a:ea typeface="Nanum Gothic"/>
                <a:cs typeface="Nanum Gothic"/>
                <a:sym typeface="Nanum Gothic"/>
              </a:rPr>
              <a:t>- 결측치 : 요일(38개)</a:t>
            </a:r>
            <a:endParaRPr sz="1900">
              <a:solidFill>
                <a:srgbClr val="1F1F1F"/>
              </a:solidFill>
              <a:latin typeface="Nanum Gothic"/>
              <a:ea typeface="Nanum Gothic"/>
              <a:cs typeface="Nanum Gothic"/>
              <a:sym typeface="Nanum Gothic"/>
            </a:endParaRPr>
          </a:p>
          <a:p>
            <a:pPr indent="457200" lvl="0" marL="0" rtl="0" algn="l">
              <a:spcBef>
                <a:spcPts val="360"/>
              </a:spcBef>
              <a:spcAft>
                <a:spcPts val="0"/>
              </a:spcAft>
              <a:buNone/>
            </a:pPr>
            <a:r>
              <a:t/>
            </a:r>
            <a:endParaRPr sz="1900">
              <a:solidFill>
                <a:srgbClr val="1F1F1F"/>
              </a:solidFill>
              <a:latin typeface="Nanum Gothic"/>
              <a:ea typeface="Nanum Gothic"/>
              <a:cs typeface="Nanum Gothic"/>
              <a:sym typeface="Nanum Gothic"/>
            </a:endParaRPr>
          </a:p>
          <a:p>
            <a:pPr indent="457200" lvl="0" marL="0" rtl="0" algn="l">
              <a:spcBef>
                <a:spcPts val="360"/>
              </a:spcBef>
              <a:spcAft>
                <a:spcPts val="0"/>
              </a:spcAft>
              <a:buNone/>
            </a:pPr>
            <a:r>
              <a:t/>
            </a:r>
            <a:endParaRPr sz="1900">
              <a:solidFill>
                <a:srgbClr val="1F1F1F"/>
              </a:solidFill>
              <a:latin typeface="Nanum Gothic"/>
              <a:ea typeface="Nanum Gothic"/>
              <a:cs typeface="Nanum Gothic"/>
              <a:sym typeface="Nanum Gothic"/>
            </a:endParaRPr>
          </a:p>
          <a:p>
            <a:pPr indent="457200" lvl="0" marL="0" rtl="0" algn="l">
              <a:spcBef>
                <a:spcPts val="360"/>
              </a:spcBef>
              <a:spcAft>
                <a:spcPts val="0"/>
              </a:spcAft>
              <a:buNone/>
            </a:pPr>
            <a:r>
              <a:rPr lang="ko-KR" sz="1900">
                <a:solidFill>
                  <a:srgbClr val="1F1F1F"/>
                </a:solidFill>
                <a:latin typeface="Nanum Gothic"/>
                <a:ea typeface="Nanum Gothic"/>
                <a:cs typeface="Nanum Gothic"/>
                <a:sym typeface="Nanum Gothic"/>
              </a:rPr>
              <a:t>- 전처리</a:t>
            </a:r>
            <a:endParaRPr sz="1900">
              <a:solidFill>
                <a:srgbClr val="1F1F1F"/>
              </a:solidFill>
              <a:latin typeface="Nanum Gothic"/>
              <a:ea typeface="Nanum Gothic"/>
              <a:cs typeface="Nanum Gothic"/>
              <a:sym typeface="Nanum Gothic"/>
            </a:endParaRPr>
          </a:p>
          <a:p>
            <a:pPr indent="457200" lvl="0" marL="457200" rtl="0" algn="l">
              <a:spcBef>
                <a:spcPts val="360"/>
              </a:spcBef>
              <a:spcAft>
                <a:spcPts val="0"/>
              </a:spcAft>
              <a:buNone/>
            </a:pPr>
            <a:r>
              <a:rPr lang="ko-KR" sz="1900">
                <a:solidFill>
                  <a:srgbClr val="1F1F1F"/>
                </a:solidFill>
                <a:latin typeface="Nanum Gothic"/>
                <a:ea typeface="Nanum Gothic"/>
                <a:cs typeface="Nanum Gothic"/>
                <a:sym typeface="Nanum Gothic"/>
              </a:rPr>
              <a:t>-(“06.01” </a:t>
            </a:r>
            <a:r>
              <a:rPr lang="ko-KR"/>
              <a:t>➔</a:t>
            </a:r>
            <a:r>
              <a:rPr lang="ko-KR" sz="1900">
                <a:solidFill>
                  <a:srgbClr val="1F1F1F"/>
                </a:solidFill>
                <a:latin typeface="Nanum Gothic"/>
                <a:ea typeface="Nanum Gothic"/>
                <a:cs typeface="Nanum Gothic"/>
                <a:sym typeface="Nanum Gothic"/>
              </a:rPr>
              <a:t> 601) </a:t>
            </a:r>
            <a:endParaRPr sz="1900">
              <a:solidFill>
                <a:srgbClr val="1F1F1F"/>
              </a:solidFill>
              <a:latin typeface="Nanum Gothic"/>
              <a:ea typeface="Nanum Gothic"/>
              <a:cs typeface="Nanum Gothic"/>
              <a:sym typeface="Nanum Gothic"/>
            </a:endParaRPr>
          </a:p>
          <a:p>
            <a:pPr indent="457200" lvl="0" marL="457200" rtl="0" algn="l">
              <a:spcBef>
                <a:spcPts val="360"/>
              </a:spcBef>
              <a:spcAft>
                <a:spcPts val="0"/>
              </a:spcAft>
              <a:buNone/>
            </a:pPr>
            <a:r>
              <a:rPr lang="ko-KR" sz="1900">
                <a:solidFill>
                  <a:srgbClr val="1F1F1F"/>
                </a:solidFill>
                <a:latin typeface="Nanum Gothic"/>
                <a:ea typeface="Nanum Gothic"/>
                <a:cs typeface="Nanum Gothic"/>
                <a:sym typeface="Nanum Gothic"/>
              </a:rPr>
              <a:t>- 시간 표기방식 및 형식 변경 (“06:00CJU” </a:t>
            </a:r>
            <a:r>
              <a:rPr lang="ko-KR"/>
              <a:t>➔</a:t>
            </a:r>
            <a:r>
              <a:rPr lang="ko-KR" sz="1900">
                <a:solidFill>
                  <a:srgbClr val="1F1F1F"/>
                </a:solidFill>
                <a:latin typeface="Nanum Gothic"/>
                <a:ea typeface="Nanum Gothic"/>
                <a:cs typeface="Nanum Gothic"/>
                <a:sym typeface="Nanum Gothic"/>
              </a:rPr>
              <a:t> 600)</a:t>
            </a:r>
            <a:endParaRPr sz="1900">
              <a:solidFill>
                <a:srgbClr val="1F1F1F"/>
              </a:solidFill>
              <a:latin typeface="Nanum Gothic"/>
              <a:ea typeface="Nanum Gothic"/>
              <a:cs typeface="Nanum Gothic"/>
              <a:sym typeface="Nanum Gothic"/>
            </a:endParaRPr>
          </a:p>
          <a:p>
            <a:pPr indent="457200" lvl="0" marL="457200" rtl="0" algn="l">
              <a:spcBef>
                <a:spcPts val="360"/>
              </a:spcBef>
              <a:spcAft>
                <a:spcPts val="0"/>
              </a:spcAft>
              <a:buNone/>
            </a:pPr>
            <a:r>
              <a:rPr lang="ko-KR" sz="1900">
                <a:solidFill>
                  <a:srgbClr val="1F1F1F"/>
                </a:solidFill>
                <a:latin typeface="Nanum Gothic"/>
                <a:ea typeface="Nanum Gothic"/>
                <a:cs typeface="Nanum Gothic"/>
                <a:sym typeface="Nanum Gothic"/>
              </a:rPr>
              <a:t>- 가격 표기방식 변경(“50,000원~” </a:t>
            </a:r>
            <a:r>
              <a:rPr lang="ko-KR"/>
              <a:t>➔ </a:t>
            </a:r>
            <a:r>
              <a:rPr lang="ko-KR" sz="1900">
                <a:solidFill>
                  <a:srgbClr val="1F1F1F"/>
                </a:solidFill>
                <a:latin typeface="Nanum Gothic"/>
                <a:ea typeface="Nanum Gothic"/>
                <a:cs typeface="Nanum Gothic"/>
                <a:sym typeface="Nanum Gothic"/>
              </a:rPr>
              <a:t>50000)</a:t>
            </a:r>
            <a:endParaRPr sz="1900">
              <a:solidFill>
                <a:srgbClr val="1F1F1F"/>
              </a:solidFill>
              <a:latin typeface="Nanum Gothic"/>
              <a:ea typeface="Nanum Gothic"/>
              <a:cs typeface="Nanum Gothic"/>
              <a:sym typeface="Nanum Gothic"/>
            </a:endParaRPr>
          </a:p>
          <a:p>
            <a:pPr indent="457200" lvl="0" marL="457200" rtl="0" algn="l">
              <a:spcBef>
                <a:spcPts val="360"/>
              </a:spcBef>
              <a:spcAft>
                <a:spcPts val="0"/>
              </a:spcAft>
              <a:buNone/>
            </a:pPr>
            <a:r>
              <a:rPr lang="ko-KR" sz="1900">
                <a:solidFill>
                  <a:srgbClr val="1F1F1F"/>
                </a:solidFill>
                <a:latin typeface="Nanum Gothic"/>
                <a:ea typeface="Nanum Gothic"/>
                <a:cs typeface="Nanum Gothic"/>
                <a:sym typeface="Nanum Gothic"/>
              </a:rPr>
              <a:t>- 비행시간 표기방식 변경(“01시간10분" </a:t>
            </a:r>
            <a:r>
              <a:rPr lang="ko-KR"/>
              <a:t>➔</a:t>
            </a:r>
            <a:r>
              <a:rPr lang="ko-KR" sz="1900">
                <a:solidFill>
                  <a:srgbClr val="1F1F1F"/>
                </a:solidFill>
                <a:latin typeface="Nanum Gothic"/>
                <a:ea typeface="Nanum Gothic"/>
                <a:cs typeface="Nanum Gothic"/>
                <a:sym typeface="Nanum Gothic"/>
              </a:rPr>
              <a:t> 1시간 10분)</a:t>
            </a:r>
            <a:endParaRPr sz="1900">
              <a:solidFill>
                <a:srgbClr val="1F1F1F"/>
              </a:solidFill>
              <a:latin typeface="Nanum Gothic"/>
              <a:ea typeface="Nanum Gothic"/>
              <a:cs typeface="Nanum Gothic"/>
              <a:sym typeface="Nanum Gothic"/>
            </a:endParaRPr>
          </a:p>
          <a:p>
            <a:pPr indent="0" lvl="0" marL="0" rtl="0" algn="l">
              <a:spcBef>
                <a:spcPts val="360"/>
              </a:spcBef>
              <a:spcAft>
                <a:spcPts val="0"/>
              </a:spcAft>
              <a:buNone/>
            </a:pPr>
            <a:r>
              <a:rPr lang="ko-KR" sz="1900">
                <a:solidFill>
                  <a:srgbClr val="1F1F1F"/>
                </a:solidFill>
                <a:latin typeface="Nanum Gothic"/>
                <a:ea typeface="Nanum Gothic"/>
                <a:cs typeface="Nanum Gothic"/>
                <a:sym typeface="Nanum Gothic"/>
              </a:rPr>
              <a:t>	- 데이터 추가</a:t>
            </a:r>
            <a:endParaRPr sz="1900">
              <a:solidFill>
                <a:srgbClr val="1F1F1F"/>
              </a:solidFill>
              <a:latin typeface="Nanum Gothic"/>
              <a:ea typeface="Nanum Gothic"/>
              <a:cs typeface="Nanum Gothic"/>
              <a:sym typeface="Nanum Gothic"/>
            </a:endParaRPr>
          </a:p>
          <a:p>
            <a:pPr indent="0" lvl="0" marL="0" rtl="0" algn="l">
              <a:spcBef>
                <a:spcPts val="360"/>
              </a:spcBef>
              <a:spcAft>
                <a:spcPts val="0"/>
              </a:spcAft>
              <a:buClr>
                <a:schemeClr val="dk1"/>
              </a:buClr>
              <a:buSzPts val="1100"/>
              <a:buFont typeface="Arial"/>
              <a:buNone/>
            </a:pPr>
            <a:r>
              <a:rPr lang="ko-KR" sz="1900">
                <a:solidFill>
                  <a:srgbClr val="1F1F1F"/>
                </a:solidFill>
                <a:latin typeface="Nanum Gothic"/>
                <a:ea typeface="Nanum Gothic"/>
                <a:cs typeface="Nanum Gothic"/>
                <a:sym typeface="Nanum Gothic"/>
              </a:rPr>
              <a:t>		- 항공사 마크 url 추가(웹 app에 활용)</a:t>
            </a:r>
            <a:endParaRPr sz="1900">
              <a:solidFill>
                <a:srgbClr val="1F1F1F"/>
              </a:solidFill>
              <a:latin typeface="Nanum Gothic"/>
              <a:ea typeface="Nanum Gothic"/>
              <a:cs typeface="Nanum Gothic"/>
              <a:sym typeface="Nanum Gothic"/>
            </a:endParaRPr>
          </a:p>
          <a:p>
            <a:pPr indent="0" lvl="0" marL="0" rtl="0" algn="l">
              <a:lnSpc>
                <a:spcPct val="100000"/>
              </a:lnSpc>
              <a:spcBef>
                <a:spcPts val="360"/>
              </a:spcBef>
              <a:spcAft>
                <a:spcPts val="0"/>
              </a:spcAft>
              <a:buNone/>
            </a:pPr>
            <a:r>
              <a:rPr lang="ko-KR"/>
              <a:t>	</a:t>
            </a:r>
            <a:endParaRPr/>
          </a:p>
          <a:p>
            <a:pPr indent="0" lvl="0" marL="0" rtl="0" algn="l">
              <a:lnSpc>
                <a:spcPct val="100000"/>
              </a:lnSpc>
              <a:spcBef>
                <a:spcPts val="360"/>
              </a:spcBef>
              <a:spcAft>
                <a:spcPts val="0"/>
              </a:spcAft>
              <a:buNone/>
            </a:pPr>
            <a:r>
              <a:t/>
            </a:r>
            <a:endParaRPr/>
          </a:p>
          <a:p>
            <a:pPr indent="457200" lvl="0" marL="0" rtl="0" algn="l">
              <a:lnSpc>
                <a:spcPct val="100000"/>
              </a:lnSpc>
              <a:spcBef>
                <a:spcPts val="360"/>
              </a:spcBef>
              <a:spcAft>
                <a:spcPts val="0"/>
              </a:spcAft>
              <a:buNone/>
            </a:pPr>
            <a:r>
              <a:t/>
            </a:r>
            <a:endParaRPr/>
          </a:p>
        </p:txBody>
      </p:sp>
      <p:sp>
        <p:nvSpPr>
          <p:cNvPr id="260" name="Google Shape;260;g2499a7d4f17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99a7d4f17_2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None/>
            </a:pPr>
            <a:r>
              <a:t/>
            </a:r>
            <a:endParaRPr/>
          </a:p>
          <a:p>
            <a:pPr indent="457200" lvl="0" marL="0" rtl="0" algn="l">
              <a:lnSpc>
                <a:spcPct val="100000"/>
              </a:lnSpc>
              <a:spcBef>
                <a:spcPts val="360"/>
              </a:spcBef>
              <a:spcAft>
                <a:spcPts val="0"/>
              </a:spcAft>
              <a:buNone/>
            </a:pPr>
            <a:r>
              <a:t/>
            </a:r>
            <a:endParaRPr/>
          </a:p>
        </p:txBody>
      </p:sp>
      <p:sp>
        <p:nvSpPr>
          <p:cNvPr id="278" name="Google Shape;278;g2499a7d4f17_2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a103a6fd0_9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None/>
            </a:pPr>
            <a:r>
              <a:t/>
            </a:r>
            <a:endParaRPr/>
          </a:p>
          <a:p>
            <a:pPr indent="457200" lvl="0" marL="0" rtl="0" algn="l">
              <a:lnSpc>
                <a:spcPct val="100000"/>
              </a:lnSpc>
              <a:spcBef>
                <a:spcPts val="360"/>
              </a:spcBef>
              <a:spcAft>
                <a:spcPts val="0"/>
              </a:spcAft>
              <a:buNone/>
            </a:pPr>
            <a:r>
              <a:t/>
            </a:r>
            <a:endParaRPr/>
          </a:p>
        </p:txBody>
      </p:sp>
      <p:sp>
        <p:nvSpPr>
          <p:cNvPr id="289" name="Google Shape;289;g24a103a6fd0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a103a6fd0_9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None/>
            </a:pPr>
            <a:r>
              <a:rPr lang="ko-KR"/>
              <a:t>이상치 제거하기 전의 가격 분포를 확인해봤을 때,</a:t>
            </a:r>
            <a:endParaRPr/>
          </a:p>
          <a:p>
            <a:pPr indent="0" lvl="0" marL="0" rtl="0" algn="l">
              <a:lnSpc>
                <a:spcPct val="100000"/>
              </a:lnSpc>
              <a:spcBef>
                <a:spcPts val="360"/>
              </a:spcBef>
              <a:spcAft>
                <a:spcPts val="0"/>
              </a:spcAft>
              <a:buNone/>
            </a:pPr>
            <a:r>
              <a:rPr lang="ko-KR"/>
              <a:t>금액이 높은 값이 일반적인 금액보다 6배이상 높아 데이터에 불균형이 있다는 것을 확인하여</a:t>
            </a:r>
            <a:endParaRPr/>
          </a:p>
          <a:p>
            <a:pPr indent="0" lvl="0" marL="0" rtl="0" algn="l">
              <a:lnSpc>
                <a:spcPct val="100000"/>
              </a:lnSpc>
              <a:spcBef>
                <a:spcPts val="360"/>
              </a:spcBef>
              <a:spcAft>
                <a:spcPts val="0"/>
              </a:spcAft>
              <a:buNone/>
            </a:pPr>
            <a:r>
              <a:rPr lang="ko-KR"/>
              <a:t>투숙인원과 투숙기간을 고려했을 때</a:t>
            </a:r>
            <a:r>
              <a:rPr lang="ko-KR"/>
              <a:t> Q3 + 1.5*IQR 공식을 이용하여 금액 기준 상위 이상치 2139개를 제거했습니다.</a:t>
            </a:r>
            <a:endParaRPr/>
          </a:p>
        </p:txBody>
      </p:sp>
      <p:sp>
        <p:nvSpPr>
          <p:cNvPr id="309" name="Google Shape;309;g24a103a6fd0_9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499a7d4f17_2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None/>
            </a:pPr>
            <a:r>
              <a:t/>
            </a:r>
            <a:endParaRPr/>
          </a:p>
          <a:p>
            <a:pPr indent="457200" lvl="0" marL="0" rtl="0" algn="l">
              <a:spcBef>
                <a:spcPts val="360"/>
              </a:spcBef>
              <a:spcAft>
                <a:spcPts val="0"/>
              </a:spcAft>
              <a:buClr>
                <a:schemeClr val="dk1"/>
              </a:buClr>
              <a:buSzPts val="1100"/>
              <a:buFont typeface="Arial"/>
              <a:buNone/>
            </a:pPr>
            <a:r>
              <a:rPr lang="ko-KR" sz="900">
                <a:solidFill>
                  <a:srgbClr val="1F1F1F"/>
                </a:solidFill>
                <a:latin typeface="Nanum Gothic"/>
                <a:ea typeface="Nanum Gothic"/>
                <a:cs typeface="Nanum Gothic"/>
                <a:sym typeface="Nanum Gothic"/>
              </a:rPr>
              <a:t>- 컬럼 : 대여일, 대여요일, 반납일, 반납요일, 차명, 유종, 좌석 수, 예약가능여부, 가격, 사진 URL</a:t>
            </a:r>
            <a:endParaRPr sz="900">
              <a:solidFill>
                <a:srgbClr val="1F1F1F"/>
              </a:solidFill>
              <a:latin typeface="Nanum Gothic"/>
              <a:ea typeface="Nanum Gothic"/>
              <a:cs typeface="Nanum Gothic"/>
              <a:sym typeface="Nanum Gothic"/>
            </a:endParaRPr>
          </a:p>
          <a:p>
            <a:pPr indent="457200" lvl="0" marL="0" rtl="0" algn="l">
              <a:spcBef>
                <a:spcPts val="360"/>
              </a:spcBef>
              <a:spcAft>
                <a:spcPts val="0"/>
              </a:spcAft>
              <a:buClr>
                <a:schemeClr val="dk1"/>
              </a:buClr>
              <a:buSzPts val="1100"/>
              <a:buFont typeface="Arial"/>
              <a:buNone/>
            </a:pPr>
            <a:r>
              <a:rPr lang="ko-KR" sz="900">
                <a:solidFill>
                  <a:srgbClr val="1F1F1F"/>
                </a:solidFill>
                <a:latin typeface="Nanum Gothic"/>
                <a:ea typeface="Nanum Gothic"/>
                <a:cs typeface="Nanum Gothic"/>
                <a:sym typeface="Nanum Gothic"/>
              </a:rPr>
              <a:t>- 결측치 : X</a:t>
            </a:r>
            <a:endParaRPr sz="900">
              <a:solidFill>
                <a:srgbClr val="1F1F1F"/>
              </a:solidFill>
              <a:latin typeface="Nanum Gothic"/>
              <a:ea typeface="Nanum Gothic"/>
              <a:cs typeface="Nanum Gothic"/>
              <a:sym typeface="Nanum Gothic"/>
            </a:endParaRPr>
          </a:p>
          <a:p>
            <a:pPr indent="457200" lvl="0" marL="0" rtl="0" algn="l">
              <a:spcBef>
                <a:spcPts val="360"/>
              </a:spcBef>
              <a:spcAft>
                <a:spcPts val="0"/>
              </a:spcAft>
              <a:buClr>
                <a:schemeClr val="dk1"/>
              </a:buClr>
              <a:buSzPts val="1100"/>
              <a:buFont typeface="Arial"/>
              <a:buNone/>
            </a:pPr>
            <a:r>
              <a:rPr lang="ko-KR" sz="900">
                <a:solidFill>
                  <a:srgbClr val="1F1F1F"/>
                </a:solidFill>
                <a:latin typeface="Nanum Gothic"/>
                <a:ea typeface="Nanum Gothic"/>
                <a:cs typeface="Nanum Gothic"/>
                <a:sym typeface="Nanum Gothic"/>
              </a:rPr>
              <a:t>- 전처리</a:t>
            </a:r>
            <a:endParaRPr sz="900">
              <a:solidFill>
                <a:srgbClr val="1F1F1F"/>
              </a:solidFill>
              <a:latin typeface="Nanum Gothic"/>
              <a:ea typeface="Nanum Gothic"/>
              <a:cs typeface="Nanum Gothic"/>
              <a:sym typeface="Nanum Gothic"/>
            </a:endParaRPr>
          </a:p>
          <a:p>
            <a:pPr indent="457200" lvl="0" marL="457200" rtl="0" algn="l">
              <a:spcBef>
                <a:spcPts val="360"/>
              </a:spcBef>
              <a:spcAft>
                <a:spcPts val="0"/>
              </a:spcAft>
              <a:buClr>
                <a:schemeClr val="dk1"/>
              </a:buClr>
              <a:buSzPts val="1100"/>
              <a:buFont typeface="Arial"/>
              <a:buNone/>
            </a:pPr>
            <a:r>
              <a:rPr lang="ko-KR" sz="900">
                <a:solidFill>
                  <a:srgbClr val="1F1F1F"/>
                </a:solidFill>
                <a:latin typeface="Nanum Gothic"/>
                <a:ea typeface="Nanum Gothic"/>
                <a:cs typeface="Nanum Gothic"/>
                <a:sym typeface="Nanum Gothic"/>
              </a:rPr>
              <a:t>- 일자 표기방식 변경(“06.01” </a:t>
            </a:r>
            <a:r>
              <a:rPr lang="ko-KR" sz="200"/>
              <a:t>➔</a:t>
            </a:r>
            <a:r>
              <a:rPr lang="ko-KR" sz="900">
                <a:solidFill>
                  <a:srgbClr val="1F1F1F"/>
                </a:solidFill>
                <a:latin typeface="Nanum Gothic"/>
                <a:ea typeface="Nanum Gothic"/>
                <a:cs typeface="Nanum Gothic"/>
                <a:sym typeface="Nanum Gothic"/>
              </a:rPr>
              <a:t> 601) </a:t>
            </a:r>
            <a:endParaRPr sz="900">
              <a:solidFill>
                <a:srgbClr val="1F1F1F"/>
              </a:solidFill>
              <a:latin typeface="Nanum Gothic"/>
              <a:ea typeface="Nanum Gothic"/>
              <a:cs typeface="Nanum Gothic"/>
              <a:sym typeface="Nanum Gothic"/>
            </a:endParaRPr>
          </a:p>
          <a:p>
            <a:pPr indent="457200" lvl="0" marL="457200" rtl="0" algn="l">
              <a:spcBef>
                <a:spcPts val="360"/>
              </a:spcBef>
              <a:spcAft>
                <a:spcPts val="0"/>
              </a:spcAft>
              <a:buClr>
                <a:schemeClr val="dk1"/>
              </a:buClr>
              <a:buSzPts val="1100"/>
              <a:buFont typeface="Arial"/>
              <a:buNone/>
            </a:pPr>
            <a:r>
              <a:rPr lang="ko-KR" sz="900">
                <a:solidFill>
                  <a:srgbClr val="1F1F1F"/>
                </a:solidFill>
                <a:latin typeface="Nanum Gothic"/>
                <a:ea typeface="Nanum Gothic"/>
                <a:cs typeface="Nanum Gothic"/>
                <a:sym typeface="Nanum Gothic"/>
              </a:rPr>
              <a:t>- 가격 표기방식 변경(“50,000원~” </a:t>
            </a:r>
            <a:r>
              <a:rPr lang="ko-KR" sz="200"/>
              <a:t>➔</a:t>
            </a:r>
            <a:r>
              <a:rPr lang="ko-KR" sz="900">
                <a:solidFill>
                  <a:srgbClr val="1F1F1F"/>
                </a:solidFill>
                <a:latin typeface="Nanum Gothic"/>
                <a:ea typeface="Nanum Gothic"/>
                <a:cs typeface="Nanum Gothic"/>
                <a:sym typeface="Nanum Gothic"/>
              </a:rPr>
              <a:t> 50000)</a:t>
            </a:r>
            <a:endParaRPr sz="200"/>
          </a:p>
        </p:txBody>
      </p:sp>
      <p:sp>
        <p:nvSpPr>
          <p:cNvPr id="320" name="Google Shape;320;g2499a7d4f17_2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499a7d4f17_2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None/>
            </a:pPr>
            <a:r>
              <a:rPr lang="ko-KR"/>
              <a:t>데이</a:t>
            </a:r>
            <a:r>
              <a:rPr lang="ko-KR"/>
              <a:t>터 분포가 불균형하기는 했으나 따로 전처리 하지 않음</a:t>
            </a:r>
            <a:endParaRPr/>
          </a:p>
          <a:p>
            <a:pPr indent="0" lvl="0" marL="0" rtl="0" algn="l">
              <a:lnSpc>
                <a:spcPct val="100000"/>
              </a:lnSpc>
              <a:spcBef>
                <a:spcPts val="360"/>
              </a:spcBef>
              <a:spcAft>
                <a:spcPts val="0"/>
              </a:spcAft>
              <a:buNone/>
            </a:pPr>
            <a:r>
              <a:rPr lang="ko-KR"/>
              <a:t>해당 정보에는 인승, 일정, 요일 등의 복합적인 요인들이 있고 이 요인들이 가격에 미치는 영향 확인</a:t>
            </a:r>
            <a:endParaRPr/>
          </a:p>
          <a:p>
            <a:pPr indent="0" lvl="0" marL="0" rtl="0" algn="l">
              <a:lnSpc>
                <a:spcPct val="100000"/>
              </a:lnSpc>
              <a:spcBef>
                <a:spcPts val="360"/>
              </a:spcBef>
              <a:spcAft>
                <a:spcPts val="0"/>
              </a:spcAft>
              <a:buNone/>
            </a:pPr>
            <a:r>
              <a:rPr lang="ko-KR"/>
              <a:t>일정 금액 이상으로 데이터를 제외할 경우에 다양한 요인들이 가격에 미치는 영향을 놓칠 수도 있다고 생각하여 보류.</a:t>
            </a:r>
            <a:endParaRPr/>
          </a:p>
          <a:p>
            <a:pPr indent="0" lvl="0" marL="0" rtl="0" algn="l">
              <a:lnSpc>
                <a:spcPct val="100000"/>
              </a:lnSpc>
              <a:spcBef>
                <a:spcPts val="360"/>
              </a:spcBef>
              <a:spcAft>
                <a:spcPts val="0"/>
              </a:spcAft>
              <a:buNone/>
            </a:pPr>
            <a:r>
              <a:t/>
            </a:r>
            <a:endParaRPr/>
          </a:p>
          <a:p>
            <a:pPr indent="457200" lvl="0" marL="0" rtl="0" algn="l">
              <a:lnSpc>
                <a:spcPct val="100000"/>
              </a:lnSpc>
              <a:spcBef>
                <a:spcPts val="360"/>
              </a:spcBef>
              <a:spcAft>
                <a:spcPts val="0"/>
              </a:spcAft>
              <a:buNone/>
            </a:pPr>
            <a:r>
              <a:t/>
            </a:r>
            <a:endParaRPr/>
          </a:p>
        </p:txBody>
      </p:sp>
      <p:sp>
        <p:nvSpPr>
          <p:cNvPr id="337" name="Google Shape;337;g2499a7d4f17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4a103a6fd0_7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None/>
            </a:pPr>
            <a:r>
              <a:t/>
            </a:r>
            <a:endParaRPr/>
          </a:p>
          <a:p>
            <a:pPr indent="0" lvl="0" marL="0" rtl="0" algn="l">
              <a:lnSpc>
                <a:spcPct val="100000"/>
              </a:lnSpc>
              <a:spcBef>
                <a:spcPts val="360"/>
              </a:spcBef>
              <a:spcAft>
                <a:spcPts val="0"/>
              </a:spcAft>
              <a:buNone/>
            </a:pPr>
            <a:r>
              <a:t/>
            </a:r>
            <a:endParaRPr/>
          </a:p>
          <a:p>
            <a:pPr indent="457200" lvl="0" marL="0" rtl="0" algn="l">
              <a:lnSpc>
                <a:spcPct val="100000"/>
              </a:lnSpc>
              <a:spcBef>
                <a:spcPts val="360"/>
              </a:spcBef>
              <a:spcAft>
                <a:spcPts val="0"/>
              </a:spcAft>
              <a:buNone/>
            </a:pPr>
            <a:r>
              <a:t/>
            </a:r>
            <a:endParaRPr/>
          </a:p>
        </p:txBody>
      </p:sp>
      <p:sp>
        <p:nvSpPr>
          <p:cNvPr id="348" name="Google Shape;348;g24a103a6fd0_7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2" name="Google Shape;8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a103a6fd0_6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65" name="Google Shape;365;g24a103a6fd0_6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4a103a6fd0_6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0" name="Google Shape;380;g24a103a6fd0_6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4a103a6fd0_6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8" name="Google Shape;398;g24a103a6fd0_6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4a103a6fd0_8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5" name="Google Shape;415;g24a103a6fd0_8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4a103a6fd0_8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sz="1500">
                <a:highlight>
                  <a:schemeClr val="lt1"/>
                </a:highlight>
                <a:latin typeface="Arial"/>
                <a:ea typeface="Arial"/>
                <a:cs typeface="Arial"/>
                <a:sym typeface="Arial"/>
              </a:rPr>
              <a:t>dict 자료구조를 활용한 이유:  dict은 해시함수를 이용한 해시값을 저장하고있는 해시테이블이란 자료구조를 사용하기 때문에, 빠른 탐색이 가능함.</a:t>
            </a:r>
            <a:endParaRPr sz="1500">
              <a:highlight>
                <a:schemeClr val="lt1"/>
              </a:highlight>
              <a:latin typeface="Arial"/>
              <a:ea typeface="Arial"/>
              <a:cs typeface="Arial"/>
              <a:sym typeface="Arial"/>
            </a:endParaRPr>
          </a:p>
          <a:p>
            <a:pPr indent="0" lvl="0" marL="0" rtl="0" algn="l">
              <a:lnSpc>
                <a:spcPct val="100000"/>
              </a:lnSpc>
              <a:spcBef>
                <a:spcPts val="360"/>
              </a:spcBef>
              <a:spcAft>
                <a:spcPts val="0"/>
              </a:spcAft>
              <a:buSzPts val="1400"/>
              <a:buNone/>
            </a:pPr>
            <a:r>
              <a:rPr lang="ko-KR" sz="1500">
                <a:highlight>
                  <a:schemeClr val="lt1"/>
                </a:highlight>
                <a:latin typeface="Arial"/>
                <a:ea typeface="Arial"/>
                <a:cs typeface="Arial"/>
                <a:sym typeface="Arial"/>
              </a:rPr>
              <a:t>웹페이지 구동 속도를 높이기 위해 사용</a:t>
            </a:r>
            <a:endParaRPr sz="1500">
              <a:highlight>
                <a:schemeClr val="lt1"/>
              </a:highlight>
              <a:latin typeface="Arial"/>
              <a:ea typeface="Arial"/>
              <a:cs typeface="Arial"/>
              <a:sym typeface="Arial"/>
            </a:endParaRPr>
          </a:p>
        </p:txBody>
      </p:sp>
      <p:sp>
        <p:nvSpPr>
          <p:cNvPr id="439" name="Google Shape;439;g24a103a6fd0_8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a103a6fd0_8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7" name="Google Shape;457;g24a103a6fd0_8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4a103a6fd0_8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5" name="Google Shape;475;g24a103a6fd0_8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499a7d4f17_2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ko-KR"/>
              <a:t>메인 </a:t>
            </a:r>
            <a:r>
              <a:rPr lang="ko-KR"/>
              <a:t>대시보드에서는 항공권, 호텔, 렌터카의 정보를 아우를 수 있는 정보를 그래프로 나타냈습니다. 일자별 1박 평균금액 누적그래프를 통해 어느 일자에 최소비용으로 여행할 수 있는지를 볼 수 있는데, 그 아래의 평균금액 세부 정보 표를 통해 더 자세한 정보를 확인할 수 있습니다. 각각의 표 선택 항목을 통해 렌터카를 이용하지 않을경우의 금액도 확인할 수 있습니다. 상단에서 여행기간과 요일을 설정했을때 원하는 조건에 맞는 정보를 확인할 수 있습니다.</a:t>
            </a:r>
            <a:endParaRPr/>
          </a:p>
        </p:txBody>
      </p:sp>
      <p:sp>
        <p:nvSpPr>
          <p:cNvPr id="493" name="Google Shape;493;g2499a7d4f17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99a7d4f17_7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ko-KR"/>
              <a:t>항공권</a:t>
            </a:r>
            <a:r>
              <a:rPr lang="ko-KR"/>
              <a:t> 대시보드에서는 제주행, 김포행의 일별 평균금액과 요일별 평균 금액, 금액이 낮은 시간대를 그래프로 나타냈습니다. 세부적인 정보로 항공권 최저가를 비교할 수 있는 표를 제공했습니다. 상단에서 항공사, 좌석, 요일을 설정하여 원하는 조건에 맞는 정보를 확인할 수 있습니다.</a:t>
            </a:r>
            <a:endParaRPr/>
          </a:p>
        </p:txBody>
      </p:sp>
      <p:sp>
        <p:nvSpPr>
          <p:cNvPr id="525" name="Google Shape;525;g2499a7d4f17_7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499a7d4f17_7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ko-KR"/>
              <a:t>호텔 대시보드에서는 인원과 요일별 평균금액, 등급별 평균금액, 위치와 인원별 평균금액에 대한 그래프를 제시하고, 하단에는 위치별(제주시/서귀포시) 가격순 추천호텔과 등급과 평점순 추천호텔의 정보를 제공했습니다. 상단에서는 고객이 원하는 투숙 기간, 투숙 인원, 호텔 등급을 설정하여 원하는 조건에 맞는 호텔 평균금액과 호텔의 정보를 확인할 수 있습니다.</a:t>
            </a:r>
            <a:endParaRPr/>
          </a:p>
        </p:txBody>
      </p:sp>
      <p:sp>
        <p:nvSpPr>
          <p:cNvPr id="557" name="Google Shape;557;g2499a7d4f17_7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99a7d4f17_5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sz="1400">
                <a:latin typeface="Source Code Pro"/>
                <a:ea typeface="Source Code Pro"/>
                <a:cs typeface="Source Code Pro"/>
                <a:sym typeface="Source Code Pro"/>
              </a:rPr>
              <a:t>팬데믹이 사실상 종식되면서 그간 비자발적으로 감소했던 여행 수요가 회복되었다. 이에 여행에 대한 수요가 많아지며 다양한 여행정보 서비스들이 출시되고 있습니다.</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ko-KR" sz="1400">
                <a:latin typeface="Source Code Pro"/>
                <a:ea typeface="Source Code Pro"/>
                <a:cs typeface="Source Code Pro"/>
                <a:sym typeface="Source Code Pro"/>
              </a:rPr>
              <a:t>그런 가운데 많은 여행 정보 서비스 업체들이 여행 경비에서 고정적으로 발생하는 항공권, 숙박시설, 교통비와 관련된 정보를 따로따로 제공하고 있습니다.</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ko-KR" sz="1400">
                <a:latin typeface="Source Code Pro"/>
                <a:ea typeface="Source Code Pro"/>
                <a:cs typeface="Source Code Pro"/>
                <a:sym typeface="Source Code Pro"/>
              </a:rPr>
              <a:t>따라서 여행 일정을 짤 때 각각의 정보를 따로 찾아봐야하고 총 비용을 계산할 때 불편함이 있습니다.</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ko-KR" sz="1400">
                <a:latin typeface="Source Code Pro"/>
                <a:ea typeface="Source Code Pro"/>
                <a:cs typeface="Source Code Pro"/>
                <a:sym typeface="Source Code Pro"/>
              </a:rPr>
              <a:t>여행 경비에서 금액은 다양하게 책정될 수 있겠지만, 기본적으로 **‘항공권, 숙박시설, 렌터카’**이 여행에서 고정적으로 발생하는 비용이므로, 이에 대한 파악을 하는 것이 필요합니다.</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ko-KR" sz="1400">
                <a:latin typeface="Source Code Pro"/>
                <a:ea typeface="Source Code Pro"/>
                <a:cs typeface="Source Code Pro"/>
                <a:sym typeface="Source Code Pro"/>
              </a:rPr>
              <a:t>따라서, ‘고객에게 도움이 될 수 있는 비용 정보’를 서비스로서 제공하는 것을 목표로 프로젝트를 진행합니다.</a:t>
            </a:r>
            <a:endParaRPr sz="1400">
              <a:latin typeface="Source Code Pro"/>
              <a:ea typeface="Source Code Pro"/>
              <a:cs typeface="Source Code Pro"/>
              <a:sym typeface="Source Code Pro"/>
            </a:endParaRPr>
          </a:p>
          <a:p>
            <a:pPr indent="0" lvl="0" marL="0" rtl="0" algn="l">
              <a:lnSpc>
                <a:spcPct val="100000"/>
              </a:lnSpc>
              <a:spcBef>
                <a:spcPts val="360"/>
              </a:spcBef>
              <a:spcAft>
                <a:spcPts val="0"/>
              </a:spcAft>
              <a:buSzPts val="1400"/>
              <a:buNone/>
            </a:pPr>
            <a:r>
              <a:t/>
            </a:r>
            <a:endParaRPr/>
          </a:p>
          <a:p>
            <a:pPr indent="0" lvl="0" marL="0" rtl="0" algn="l">
              <a:spcBef>
                <a:spcPts val="0"/>
              </a:spcBef>
              <a:spcAft>
                <a:spcPts val="0"/>
              </a:spcAft>
              <a:buClr>
                <a:schemeClr val="dk1"/>
              </a:buClr>
              <a:buSzPts val="1100"/>
              <a:buFont typeface="Arial"/>
              <a:buNone/>
            </a:pPr>
            <a:r>
              <a:rPr lang="ko-KR" sz="1400">
                <a:latin typeface="Source Code Pro"/>
                <a:ea typeface="Source Code Pro"/>
                <a:cs typeface="Source Code Pro"/>
                <a:sym typeface="Source Code Pro"/>
              </a:rPr>
              <a:t>출처</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ko-KR" sz="1400">
                <a:latin typeface="Source Code Pro"/>
                <a:ea typeface="Source Code Pro"/>
                <a:cs typeface="Source Code Pro"/>
                <a:sym typeface="Source Code Pro"/>
              </a:rPr>
              <a:t>그림1 : </a:t>
            </a:r>
            <a:r>
              <a:rPr lang="ko-KR" sz="1400" u="sng">
                <a:solidFill>
                  <a:srgbClr val="00838F"/>
                </a:solidFill>
                <a:latin typeface="Source Code Pro"/>
                <a:ea typeface="Source Code Pro"/>
                <a:cs typeface="Source Code Pro"/>
                <a:sym typeface="Source Code Pro"/>
                <a:hlinkClick r:id="rId2">
                  <a:extLst>
                    <a:ext uri="{A12FA001-AC4F-418D-AE19-62706E023703}">
                      <ahyp:hlinkClr val="tx"/>
                    </a:ext>
                  </a:extLst>
                </a:hlinkClick>
              </a:rPr>
              <a:t>https://50plus.or.kr/detail.do?id=10395835</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ko-KR" sz="1400" u="sng">
                <a:solidFill>
                  <a:srgbClr val="00838F"/>
                </a:solidFill>
                <a:latin typeface="Source Code Pro"/>
                <a:ea typeface="Source Code Pro"/>
                <a:cs typeface="Source Code Pro"/>
                <a:sym typeface="Source Code Pro"/>
              </a:rPr>
              <a:t>그림2 : http://www.top-rider.com/news/articleView.html?idxno=21110</a:t>
            </a:r>
            <a:endParaRPr sz="1400" u="sng">
              <a:solidFill>
                <a:srgbClr val="00838F"/>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ko-KR" sz="1400">
                <a:latin typeface="Arial"/>
                <a:ea typeface="Arial"/>
                <a:cs typeface="Arial"/>
                <a:sym typeface="Arial"/>
              </a:rPr>
              <a:t>그림3 : https://fpost.co.kr/board/bbs/board.php?bo_table=special&amp;wr_id=319</a:t>
            </a:r>
            <a:endParaRPr/>
          </a:p>
        </p:txBody>
      </p:sp>
      <p:sp>
        <p:nvSpPr>
          <p:cNvPr id="98" name="Google Shape;98;g2499a7d4f17_5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499a7d4f17_7_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ko-KR"/>
              <a:t>렌터카 대시보드에서는 좌석 수별 평균금액, 요일과 유종별 평균금액, 유종별 예약가능 차량의 개수에 대한 그래프를 제시하고, 인기 차종의 차량명, 좌석 수, 유종, 예약율에 대한 정보를 제공했습니다. 상단에서는 고객이 원하는 차량 렌트기간, 좌석 수, 유종을 설정하여 원하는 조건에 맞는 차량의 평균금액과 요일별 금액, 예약율 등의 정보를 확인할 수 있습니다.</a:t>
            </a:r>
            <a:endParaRPr/>
          </a:p>
        </p:txBody>
      </p:sp>
      <p:sp>
        <p:nvSpPr>
          <p:cNvPr id="589" name="Google Shape;589;g2499a7d4f17_7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499a7d4f17_7_4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2-3인 한번 + 세부페이지</a:t>
            </a:r>
            <a:endParaRPr/>
          </a:p>
          <a:p>
            <a:pPr indent="0" lvl="0" marL="0" rtl="0" algn="l">
              <a:lnSpc>
                <a:spcPct val="100000"/>
              </a:lnSpc>
              <a:spcBef>
                <a:spcPts val="360"/>
              </a:spcBef>
              <a:spcAft>
                <a:spcPts val="0"/>
              </a:spcAft>
              <a:buSzPts val="1400"/>
              <a:buNone/>
            </a:pPr>
            <a:r>
              <a:rPr lang="ko-KR"/>
              <a:t>대시보드</a:t>
            </a:r>
            <a:endParaRPr/>
          </a:p>
        </p:txBody>
      </p:sp>
      <p:sp>
        <p:nvSpPr>
          <p:cNvPr id="621" name="Google Shape;621;g2499a7d4f17_7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499a7d4f17_7_3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성과</a:t>
            </a:r>
            <a:endParaRPr/>
          </a:p>
          <a:p>
            <a:pPr indent="0" lvl="0" marL="0" rtl="0" algn="l">
              <a:lnSpc>
                <a:spcPct val="100000"/>
              </a:lnSpc>
              <a:spcBef>
                <a:spcPts val="360"/>
              </a:spcBef>
              <a:spcAft>
                <a:spcPts val="0"/>
              </a:spcAft>
              <a:buSzPts val="1400"/>
              <a:buNone/>
            </a:pPr>
            <a:r>
              <a:rPr lang="ko-KR"/>
              <a:t>서비</a:t>
            </a:r>
            <a:r>
              <a:rPr lang="ko-KR"/>
              <a:t>스 타겟을 4명 이하의 관광객으로 명확하게 설정하여 이후에 서비스 로직을 구성하는데 큰 도움이 됨</a:t>
            </a:r>
            <a:endParaRPr/>
          </a:p>
          <a:p>
            <a:pPr indent="0" lvl="0" marL="0" rtl="0" algn="l">
              <a:lnSpc>
                <a:spcPct val="100000"/>
              </a:lnSpc>
              <a:spcBef>
                <a:spcPts val="360"/>
              </a:spcBef>
              <a:spcAft>
                <a:spcPts val="0"/>
              </a:spcAft>
              <a:buSzPts val="1400"/>
              <a:buNone/>
            </a:pPr>
            <a:r>
              <a:rPr lang="ko-KR"/>
              <a:t>오전, 오후 회의를 매일 하여 활발한 피드백 과정으로 agile한 조직 구성?</a:t>
            </a:r>
            <a:endParaRPr/>
          </a:p>
          <a:p>
            <a:pPr indent="0" lvl="0" marL="0" rtl="0" algn="l">
              <a:lnSpc>
                <a:spcPct val="100000"/>
              </a:lnSpc>
              <a:spcBef>
                <a:spcPts val="360"/>
              </a:spcBef>
              <a:spcAft>
                <a:spcPts val="0"/>
              </a:spcAft>
              <a:buSzPts val="1400"/>
              <a:buNone/>
            </a:pPr>
            <a:r>
              <a:rPr lang="ko-KR"/>
              <a:t>기간 내 프로젝트가 요구하는 기능을 모두 구성</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ko-KR"/>
              <a:t>한계점</a:t>
            </a:r>
            <a:endParaRPr/>
          </a:p>
          <a:p>
            <a:pPr indent="0" lvl="0" marL="0" rtl="0" algn="l">
              <a:lnSpc>
                <a:spcPct val="100000"/>
              </a:lnSpc>
              <a:spcBef>
                <a:spcPts val="360"/>
              </a:spcBef>
              <a:spcAft>
                <a:spcPts val="0"/>
              </a:spcAft>
              <a:buSzPts val="1400"/>
              <a:buNone/>
            </a:pPr>
            <a:r>
              <a:rPr lang="ko-KR"/>
              <a:t>사전기획 단계에서 데이터와 관련된 논의가 충분하게 이루어지지 못해 추후 이상치 처리를 진행하거나, 이미지를 추가하는등의 문제들이 있었음</a:t>
            </a:r>
            <a:endParaRPr/>
          </a:p>
          <a:p>
            <a:pPr indent="0" lvl="0" marL="0" rtl="0" algn="l">
              <a:lnSpc>
                <a:spcPct val="100000"/>
              </a:lnSpc>
              <a:spcBef>
                <a:spcPts val="360"/>
              </a:spcBef>
              <a:spcAft>
                <a:spcPts val="0"/>
              </a:spcAft>
              <a:buSzPts val="1400"/>
              <a:buNone/>
            </a:pPr>
            <a:r>
              <a:rPr lang="ko-KR"/>
              <a:t>6월 데이터만 수집하여 일정을 선택하는데 있어 한정적임</a:t>
            </a:r>
            <a:endParaRPr/>
          </a:p>
          <a:p>
            <a:pPr indent="0" lvl="0" marL="0" rtl="0" algn="l">
              <a:lnSpc>
                <a:spcPct val="100000"/>
              </a:lnSpc>
              <a:spcBef>
                <a:spcPts val="360"/>
              </a:spcBef>
              <a:spcAft>
                <a:spcPts val="0"/>
              </a:spcAft>
              <a:buSzPts val="1400"/>
              <a:buNone/>
            </a:pPr>
            <a:r>
              <a:rPr lang="ko-KR"/>
              <a:t>머신러닝 예측 서비스를 구현하지 못해 금액 정보의 다양한 예측 서비스를 제공하는데 어려움 존재</a:t>
            </a:r>
            <a:endParaRPr/>
          </a:p>
        </p:txBody>
      </p:sp>
      <p:sp>
        <p:nvSpPr>
          <p:cNvPr id="630" name="Google Shape;630;g2499a7d4f17_7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49f1190de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더 세부적인 데이터와 코드는 모두 깃허브를 통해 확인하실 수 있습니다</a:t>
            </a:r>
            <a:endParaRPr/>
          </a:p>
        </p:txBody>
      </p:sp>
      <p:sp>
        <p:nvSpPr>
          <p:cNvPr id="644" name="Google Shape;644;g249f1190de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49f1190de5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53" name="Google Shape;653;g249f1190de5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99a7d4f17_7_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sz="1400">
                <a:latin typeface="Source Code Pro"/>
                <a:ea typeface="Source Code Pro"/>
                <a:cs typeface="Source Code Pro"/>
                <a:sym typeface="Source Code Pro"/>
              </a:rPr>
              <a:t>제주도를 선정하게 된 이유 + 세부적인 정보</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ko-KR" sz="1400">
                <a:solidFill>
                  <a:srgbClr val="3F3F3F"/>
                </a:solidFill>
                <a:latin typeface="Arial"/>
                <a:ea typeface="Arial"/>
                <a:cs typeface="Arial"/>
                <a:sym typeface="Arial"/>
              </a:rPr>
              <a:t>2박3일,3박4일,4박5일 선정이유 + 교통비를 렌터카로 선정한 이유 + 4인이하 선정이유+ 6월 선정이유</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ko-KR" sz="1400">
                <a:latin typeface="Source Code Pro"/>
                <a:ea typeface="Source Code Pro"/>
                <a:cs typeface="Source Code Pro"/>
                <a:sym typeface="Source Code Pro"/>
              </a:rPr>
              <a:t>데이터를 수집하기전에 여행지와 세부 조건들을 명확히 하기 위해 조사한 결과, 22년도 6월의 여행지 선호도 결과를 찾을 수 있었습니다. 오픈서베이팀의 조사에 따르면 하반기 가고싶은 여행지로 제주도가 전체의 25.8%로 1위를 차지했습니다. 또한 제주 관광공사의 조사를 통해 제주도 재방문율이 높다는 것을 확인하며 제주도를 여행지로 설정하였습니다. 여행지를 정한 후, 타겟을 정하기 위해 </a:t>
            </a:r>
            <a:r>
              <a:rPr lang="ko-KR" sz="1400">
                <a:solidFill>
                  <a:srgbClr val="3F3F3F"/>
                </a:solidFill>
                <a:latin typeface="Arial"/>
                <a:ea typeface="Arial"/>
                <a:cs typeface="Arial"/>
                <a:sym typeface="Arial"/>
              </a:rPr>
              <a:t>제주관광공사의 ‘2022년 여름시즌 제주여행 추적조사 결과 발표’를 참고하였는데요, 먼저 제주도 여행기간 평균 3.8일, 주 이용 교통수단은 렌터카, 제주도 동반인으로는 가족. 이와 같은 정보들을 통하여 …</a:t>
            </a:r>
            <a:endParaRPr sz="1400">
              <a:solidFill>
                <a:srgbClr val="3F3F3F"/>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solidFill>
                <a:srgbClr val="3F3F3F"/>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solidFill>
                <a:srgbClr val="3F3F3F"/>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ko-KR" sz="1400">
                <a:solidFill>
                  <a:srgbClr val="3F3F3F"/>
                </a:solidFill>
                <a:latin typeface="Arial"/>
                <a:ea typeface="Arial"/>
                <a:cs typeface="Arial"/>
                <a:sym typeface="Arial"/>
              </a:rPr>
              <a:t>에 따르면 체류기간  평균 3.82일, 주 이용 교통수단으로 렌터카 이용 85.2%, 제주 여행 동반 유형은 가족이 71.1%, 친구 20%, 혼자 6.5%를 차지</a:t>
            </a:r>
            <a:endParaRPr sz="1400">
              <a:solidFill>
                <a:srgbClr val="3F3F3F"/>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ko-KR" sz="1300">
                <a:latin typeface="Arial"/>
                <a:ea typeface="Arial"/>
                <a:cs typeface="Arial"/>
                <a:sym typeface="Arial"/>
              </a:rPr>
              <a:t>https://ijto.or.kr/korean/Bd/view.php?btable=report_info&amp;bno=2057&amp;p=1&amp;lcate=</a:t>
            </a:r>
            <a:endParaRPr/>
          </a:p>
        </p:txBody>
      </p:sp>
      <p:sp>
        <p:nvSpPr>
          <p:cNvPr id="123" name="Google Shape;123;g2499a7d4f17_7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99a7d4f17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ko-KR" sz="1400">
                <a:latin typeface="Source Code Pro"/>
                <a:ea typeface="Source Code Pro"/>
                <a:cs typeface="Source Code Pro"/>
                <a:sym typeface="Source Code Pro"/>
              </a:rPr>
              <a:t>그래서 우리가 만든 서비스</a:t>
            </a:r>
            <a:endParaRPr sz="1400">
              <a:latin typeface="Source Code Pro"/>
              <a:ea typeface="Source Code Pro"/>
              <a:cs typeface="Source Code Pro"/>
              <a:sym typeface="Source Code Pro"/>
            </a:endParaRPr>
          </a:p>
          <a:p>
            <a:pPr indent="0" lvl="0" marL="0" rtl="0" algn="l">
              <a:spcBef>
                <a:spcPts val="0"/>
              </a:spcBef>
              <a:spcAft>
                <a:spcPts val="0"/>
              </a:spcAft>
              <a:buSzPts val="1100"/>
              <a:buNone/>
            </a:pPr>
            <a:r>
              <a:rPr lang="ko-KR" sz="1400">
                <a:latin typeface="Source Code Pro"/>
                <a:ea typeface="Source Code Pro"/>
                <a:cs typeface="Source Code Pro"/>
                <a:sym typeface="Source Code Pro"/>
              </a:rPr>
              <a:t>“한눈에!!”</a:t>
            </a:r>
            <a:endParaRPr sz="1400">
              <a:latin typeface="Source Code Pro"/>
              <a:ea typeface="Source Code Pro"/>
              <a:cs typeface="Source Code Pro"/>
              <a:sym typeface="Source Code Pro"/>
            </a:endParaRPr>
          </a:p>
        </p:txBody>
      </p:sp>
      <p:sp>
        <p:nvSpPr>
          <p:cNvPr id="159" name="Google Shape;159;g2499a7d4f17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99a7d4f17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sz="1400">
              <a:latin typeface="Source Code Pro"/>
              <a:ea typeface="Source Code Pro"/>
              <a:cs typeface="Source Code Pro"/>
              <a:sym typeface="Source Code Pro"/>
            </a:endParaRPr>
          </a:p>
        </p:txBody>
      </p:sp>
      <p:sp>
        <p:nvSpPr>
          <p:cNvPr id="175" name="Google Shape;175;g2499a7d4f17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99a7d4f17_7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Font typeface="Source Code Pro"/>
              <a:buAutoNum type="arabicPeriod"/>
            </a:pPr>
            <a:r>
              <a:rPr lang="ko-KR" sz="1400">
                <a:latin typeface="Source Code Pro"/>
                <a:ea typeface="Source Code Pro"/>
                <a:cs typeface="Source Code Pro"/>
                <a:sym typeface="Source Code Pro"/>
              </a:rPr>
              <a:t>흩어져 있는 금액 정보를 한눈에 볼 수 있다</a:t>
            </a:r>
            <a:endParaRPr sz="1400">
              <a:latin typeface="Source Code Pro"/>
              <a:ea typeface="Source Code Pro"/>
              <a:cs typeface="Source Code Pro"/>
              <a:sym typeface="Source Code Pro"/>
            </a:endParaRPr>
          </a:p>
          <a:p>
            <a:pPr indent="-317500" lvl="0" marL="457200" rtl="0" algn="l">
              <a:spcBef>
                <a:spcPts val="0"/>
              </a:spcBef>
              <a:spcAft>
                <a:spcPts val="0"/>
              </a:spcAft>
              <a:buClr>
                <a:schemeClr val="dk1"/>
              </a:buClr>
              <a:buSzPts val="1400"/>
              <a:buFont typeface="Source Code Pro"/>
              <a:buAutoNum type="arabicPeriod"/>
            </a:pPr>
            <a:r>
              <a:rPr lang="ko-KR" sz="1400">
                <a:latin typeface="Source Code Pro"/>
                <a:ea typeface="Source Code Pro"/>
                <a:cs typeface="Source Code Pro"/>
                <a:sym typeface="Source Code Pro"/>
              </a:rPr>
              <a:t>가격대에 맞는 상품들을 추천받을 수 있다</a:t>
            </a:r>
            <a:endParaRPr sz="1400">
              <a:latin typeface="Source Code Pro"/>
              <a:ea typeface="Source Code Pro"/>
              <a:cs typeface="Source Code Pro"/>
              <a:sym typeface="Source Code Pro"/>
            </a:endParaRPr>
          </a:p>
          <a:p>
            <a:pPr indent="-317500" lvl="0" marL="457200" rtl="0" algn="l">
              <a:spcBef>
                <a:spcPts val="0"/>
              </a:spcBef>
              <a:spcAft>
                <a:spcPts val="0"/>
              </a:spcAft>
              <a:buClr>
                <a:schemeClr val="dk1"/>
              </a:buClr>
              <a:buSzPts val="1400"/>
              <a:buFont typeface="Source Code Pro"/>
              <a:buAutoNum type="arabicPeriod"/>
            </a:pPr>
            <a:r>
              <a:rPr lang="ko-KR" sz="1400">
                <a:latin typeface="Source Code Pro"/>
                <a:ea typeface="Source Code Pro"/>
                <a:cs typeface="Source Code Pro"/>
                <a:sym typeface="Source Code Pro"/>
              </a:rPr>
              <a:t>제주도 여행을 계획하기전 예산을 미리 측정할 수 있다</a:t>
            </a:r>
            <a:endParaRPr sz="1400">
              <a:latin typeface="Source Code Pro"/>
              <a:ea typeface="Source Code Pro"/>
              <a:cs typeface="Source Code Pro"/>
              <a:sym typeface="Source Code Pro"/>
            </a:endParaRPr>
          </a:p>
          <a:p>
            <a:pPr indent="0" lvl="0" marL="0" rtl="0" algn="l">
              <a:spcBef>
                <a:spcPts val="0"/>
              </a:spcBef>
              <a:spcAft>
                <a:spcPts val="0"/>
              </a:spcAft>
              <a:buSzPts val="1100"/>
              <a:buNone/>
            </a:pPr>
            <a:r>
              <a:t/>
            </a:r>
            <a:endParaRPr sz="1400">
              <a:latin typeface="Source Code Pro"/>
              <a:ea typeface="Source Code Pro"/>
              <a:cs typeface="Source Code Pro"/>
              <a:sym typeface="Source Code Pro"/>
            </a:endParaRPr>
          </a:p>
        </p:txBody>
      </p:sp>
      <p:sp>
        <p:nvSpPr>
          <p:cNvPr id="191" name="Google Shape;191;g2499a7d4f17_7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99a7d4f17_7_3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sz="1400">
              <a:latin typeface="Source Code Pro"/>
              <a:ea typeface="Source Code Pro"/>
              <a:cs typeface="Source Code Pro"/>
              <a:sym typeface="Source Code Pro"/>
            </a:endParaRPr>
          </a:p>
        </p:txBody>
      </p:sp>
      <p:sp>
        <p:nvSpPr>
          <p:cNvPr id="208" name="Google Shape;208;g2499a7d4f17_7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99a7d4f17_3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sz="1400">
              <a:latin typeface="Source Code Pro"/>
              <a:ea typeface="Source Code Pro"/>
              <a:cs typeface="Source Code Pro"/>
              <a:sym typeface="Source Code Pro"/>
            </a:endParaRPr>
          </a:p>
        </p:txBody>
      </p:sp>
      <p:sp>
        <p:nvSpPr>
          <p:cNvPr id="217" name="Google Shape;217;g2499a7d4f17_3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24cb77f799_0_183"/>
          <p:cNvSpPr/>
          <p:nvPr/>
        </p:nvSpPr>
        <p:spPr>
          <a:xfrm rot="10800000">
            <a:off x="5634700" y="3911300"/>
            <a:ext cx="922500" cy="518100"/>
          </a:xfrm>
          <a:prstGeom prst="triangle">
            <a:avLst>
              <a:gd fmla="val 50000"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124cb77f799_0_183"/>
          <p:cNvSpPr/>
          <p:nvPr/>
        </p:nvSpPr>
        <p:spPr>
          <a:xfrm>
            <a:off x="-33" y="0"/>
            <a:ext cx="12192000" cy="41655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g124cb77f799_0_183"/>
          <p:cNvSpPr txBox="1"/>
          <p:nvPr>
            <p:ph type="ctrTitle"/>
          </p:nvPr>
        </p:nvSpPr>
        <p:spPr>
          <a:xfrm>
            <a:off x="548233" y="859067"/>
            <a:ext cx="11043300" cy="2811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7" name="Google Shape;17;g124cb77f799_0_183"/>
          <p:cNvSpPr txBox="1"/>
          <p:nvPr>
            <p:ph idx="1" type="subTitle"/>
          </p:nvPr>
        </p:nvSpPr>
        <p:spPr>
          <a:xfrm>
            <a:off x="548233" y="4531000"/>
            <a:ext cx="11043300" cy="16809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Font typeface="Oswald"/>
              <a:buNone/>
              <a:defRPr sz="4800">
                <a:latin typeface="Oswald"/>
                <a:ea typeface="Oswald"/>
                <a:cs typeface="Oswald"/>
                <a:sym typeface="Oswald"/>
              </a:defRPr>
            </a:lvl1pPr>
            <a:lvl2pPr lvl="1" algn="ctr">
              <a:lnSpc>
                <a:spcPct val="100000"/>
              </a:lnSpc>
              <a:spcBef>
                <a:spcPts val="0"/>
              </a:spcBef>
              <a:spcAft>
                <a:spcPts val="0"/>
              </a:spcAft>
              <a:buSzPts val="4800"/>
              <a:buFont typeface="Oswald"/>
              <a:buNone/>
              <a:defRPr sz="4800">
                <a:latin typeface="Oswald"/>
                <a:ea typeface="Oswald"/>
                <a:cs typeface="Oswald"/>
                <a:sym typeface="Oswald"/>
              </a:defRPr>
            </a:lvl2pPr>
            <a:lvl3pPr lvl="2" algn="ctr">
              <a:lnSpc>
                <a:spcPct val="100000"/>
              </a:lnSpc>
              <a:spcBef>
                <a:spcPts val="0"/>
              </a:spcBef>
              <a:spcAft>
                <a:spcPts val="0"/>
              </a:spcAft>
              <a:buSzPts val="4800"/>
              <a:buFont typeface="Oswald"/>
              <a:buNone/>
              <a:defRPr sz="4800">
                <a:latin typeface="Oswald"/>
                <a:ea typeface="Oswald"/>
                <a:cs typeface="Oswald"/>
                <a:sym typeface="Oswald"/>
              </a:defRPr>
            </a:lvl3pPr>
            <a:lvl4pPr lvl="3" algn="ctr">
              <a:lnSpc>
                <a:spcPct val="100000"/>
              </a:lnSpc>
              <a:spcBef>
                <a:spcPts val="0"/>
              </a:spcBef>
              <a:spcAft>
                <a:spcPts val="0"/>
              </a:spcAft>
              <a:buSzPts val="4800"/>
              <a:buFont typeface="Oswald"/>
              <a:buNone/>
              <a:defRPr sz="4800">
                <a:latin typeface="Oswald"/>
                <a:ea typeface="Oswald"/>
                <a:cs typeface="Oswald"/>
                <a:sym typeface="Oswald"/>
              </a:defRPr>
            </a:lvl4pPr>
            <a:lvl5pPr lvl="4" algn="ctr">
              <a:lnSpc>
                <a:spcPct val="100000"/>
              </a:lnSpc>
              <a:spcBef>
                <a:spcPts val="0"/>
              </a:spcBef>
              <a:spcAft>
                <a:spcPts val="0"/>
              </a:spcAft>
              <a:buSzPts val="4800"/>
              <a:buFont typeface="Oswald"/>
              <a:buNone/>
              <a:defRPr sz="4800">
                <a:latin typeface="Oswald"/>
                <a:ea typeface="Oswald"/>
                <a:cs typeface="Oswald"/>
                <a:sym typeface="Oswald"/>
              </a:defRPr>
            </a:lvl5pPr>
            <a:lvl6pPr lvl="5" algn="ctr">
              <a:lnSpc>
                <a:spcPct val="100000"/>
              </a:lnSpc>
              <a:spcBef>
                <a:spcPts val="0"/>
              </a:spcBef>
              <a:spcAft>
                <a:spcPts val="0"/>
              </a:spcAft>
              <a:buSzPts val="4800"/>
              <a:buFont typeface="Oswald"/>
              <a:buNone/>
              <a:defRPr sz="4800">
                <a:latin typeface="Oswald"/>
                <a:ea typeface="Oswald"/>
                <a:cs typeface="Oswald"/>
                <a:sym typeface="Oswald"/>
              </a:defRPr>
            </a:lvl6pPr>
            <a:lvl7pPr lvl="6" algn="ctr">
              <a:lnSpc>
                <a:spcPct val="100000"/>
              </a:lnSpc>
              <a:spcBef>
                <a:spcPts val="0"/>
              </a:spcBef>
              <a:spcAft>
                <a:spcPts val="0"/>
              </a:spcAft>
              <a:buSzPts val="4800"/>
              <a:buFont typeface="Oswald"/>
              <a:buNone/>
              <a:defRPr sz="4800">
                <a:latin typeface="Oswald"/>
                <a:ea typeface="Oswald"/>
                <a:cs typeface="Oswald"/>
                <a:sym typeface="Oswald"/>
              </a:defRPr>
            </a:lvl7pPr>
            <a:lvl8pPr lvl="7" algn="ctr">
              <a:lnSpc>
                <a:spcPct val="100000"/>
              </a:lnSpc>
              <a:spcBef>
                <a:spcPts val="0"/>
              </a:spcBef>
              <a:spcAft>
                <a:spcPts val="0"/>
              </a:spcAft>
              <a:buSzPts val="4800"/>
              <a:buFont typeface="Oswald"/>
              <a:buNone/>
              <a:defRPr sz="4800">
                <a:latin typeface="Oswald"/>
                <a:ea typeface="Oswald"/>
                <a:cs typeface="Oswald"/>
                <a:sym typeface="Oswald"/>
              </a:defRPr>
            </a:lvl8pPr>
            <a:lvl9pPr lvl="8" algn="ctr">
              <a:lnSpc>
                <a:spcPct val="100000"/>
              </a:lnSpc>
              <a:spcBef>
                <a:spcPts val="0"/>
              </a:spcBef>
              <a:spcAft>
                <a:spcPts val="0"/>
              </a:spcAft>
              <a:buSzPts val="4800"/>
              <a:buFont typeface="Oswald"/>
              <a:buNone/>
              <a:defRPr sz="4800">
                <a:latin typeface="Oswald"/>
                <a:ea typeface="Oswald"/>
                <a:cs typeface="Oswald"/>
                <a:sym typeface="Oswald"/>
              </a:defRPr>
            </a:lvl9pPr>
          </a:lstStyle>
          <a:p/>
        </p:txBody>
      </p:sp>
      <p:sp>
        <p:nvSpPr>
          <p:cNvPr id="18" name="Google Shape;18;g124cb77f799_0_18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g124cb77f799_0_22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800"/>
              <a:buFont typeface="Oswald"/>
              <a:buNone/>
              <a:defRPr sz="2800">
                <a:latin typeface="Oswald"/>
                <a:ea typeface="Oswald"/>
                <a:cs typeface="Oswald"/>
                <a:sym typeface="Oswald"/>
              </a:defRPr>
            </a:lvl1pPr>
          </a:lstStyle>
          <a:p/>
        </p:txBody>
      </p:sp>
      <p:sp>
        <p:nvSpPr>
          <p:cNvPr id="56" name="Google Shape;56;g124cb77f799_0_2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cxnSp>
        <p:nvCxnSpPr>
          <p:cNvPr id="58" name="Google Shape;58;g124cb77f799_0_225"/>
          <p:cNvCxnSpPr/>
          <p:nvPr/>
        </p:nvCxnSpPr>
        <p:spPr>
          <a:xfrm>
            <a:off x="551033" y="3984367"/>
            <a:ext cx="1214100" cy="0"/>
          </a:xfrm>
          <a:prstGeom prst="straightConnector1">
            <a:avLst/>
          </a:prstGeom>
          <a:noFill/>
          <a:ln cap="flat" cmpd="sng" w="28575">
            <a:solidFill>
              <a:schemeClr val="dk1"/>
            </a:solidFill>
            <a:prstDash val="lgDash"/>
            <a:round/>
            <a:headEnd len="sm" w="sm" type="none"/>
            <a:tailEnd len="sm" w="sm" type="none"/>
          </a:ln>
        </p:spPr>
      </p:cxnSp>
      <p:sp>
        <p:nvSpPr>
          <p:cNvPr id="59" name="Google Shape;59;g124cb77f799_0_22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16000"/>
              <a:buNone/>
              <a:defRPr sz="16000"/>
            </a:lvl1pPr>
            <a:lvl2pPr lvl="1" algn="l">
              <a:lnSpc>
                <a:spcPct val="100000"/>
              </a:lnSpc>
              <a:spcBef>
                <a:spcPts val="0"/>
              </a:spcBef>
              <a:spcAft>
                <a:spcPts val="0"/>
              </a:spcAft>
              <a:buSzPts val="16000"/>
              <a:buNone/>
              <a:defRPr sz="16000"/>
            </a:lvl2pPr>
            <a:lvl3pPr lvl="2" algn="l">
              <a:lnSpc>
                <a:spcPct val="100000"/>
              </a:lnSpc>
              <a:spcBef>
                <a:spcPts val="0"/>
              </a:spcBef>
              <a:spcAft>
                <a:spcPts val="0"/>
              </a:spcAft>
              <a:buSzPts val="16000"/>
              <a:buNone/>
              <a:defRPr sz="16000"/>
            </a:lvl3pPr>
            <a:lvl4pPr lvl="3" algn="l">
              <a:lnSpc>
                <a:spcPct val="100000"/>
              </a:lnSpc>
              <a:spcBef>
                <a:spcPts val="0"/>
              </a:spcBef>
              <a:spcAft>
                <a:spcPts val="0"/>
              </a:spcAft>
              <a:buSzPts val="16000"/>
              <a:buNone/>
              <a:defRPr sz="16000"/>
            </a:lvl4pPr>
            <a:lvl5pPr lvl="4" algn="l">
              <a:lnSpc>
                <a:spcPct val="100000"/>
              </a:lnSpc>
              <a:spcBef>
                <a:spcPts val="0"/>
              </a:spcBef>
              <a:spcAft>
                <a:spcPts val="0"/>
              </a:spcAft>
              <a:buSzPts val="16000"/>
              <a:buNone/>
              <a:defRPr sz="16000"/>
            </a:lvl5pPr>
            <a:lvl6pPr lvl="5" algn="l">
              <a:lnSpc>
                <a:spcPct val="100000"/>
              </a:lnSpc>
              <a:spcBef>
                <a:spcPts val="0"/>
              </a:spcBef>
              <a:spcAft>
                <a:spcPts val="0"/>
              </a:spcAft>
              <a:buSzPts val="16000"/>
              <a:buNone/>
              <a:defRPr sz="16000"/>
            </a:lvl6pPr>
            <a:lvl7pPr lvl="6" algn="l">
              <a:lnSpc>
                <a:spcPct val="100000"/>
              </a:lnSpc>
              <a:spcBef>
                <a:spcPts val="0"/>
              </a:spcBef>
              <a:spcAft>
                <a:spcPts val="0"/>
              </a:spcAft>
              <a:buSzPts val="16000"/>
              <a:buNone/>
              <a:defRPr sz="16000"/>
            </a:lvl7pPr>
            <a:lvl8pPr lvl="7" algn="l">
              <a:lnSpc>
                <a:spcPct val="100000"/>
              </a:lnSpc>
              <a:spcBef>
                <a:spcPts val="0"/>
              </a:spcBef>
              <a:spcAft>
                <a:spcPts val="0"/>
              </a:spcAft>
              <a:buSzPts val="16000"/>
              <a:buNone/>
              <a:defRPr sz="16000"/>
            </a:lvl8pPr>
            <a:lvl9pPr lvl="8" algn="l">
              <a:lnSpc>
                <a:spcPct val="100000"/>
              </a:lnSpc>
              <a:spcBef>
                <a:spcPts val="0"/>
              </a:spcBef>
              <a:spcAft>
                <a:spcPts val="0"/>
              </a:spcAft>
              <a:buSzPts val="16000"/>
              <a:buNone/>
              <a:defRPr sz="16000"/>
            </a:lvl9pPr>
          </a:lstStyle>
          <a:p>
            <a:r>
              <a:t>xx%</a:t>
            </a:r>
          </a:p>
        </p:txBody>
      </p:sp>
      <p:sp>
        <p:nvSpPr>
          <p:cNvPr id="60" name="Google Shape;60;g124cb77f799_0_22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61" name="Google Shape;61;g124cb77f799_0_2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g124cb77f799_0_2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g124cb77f799_0_193"/>
          <p:cNvCxnSpPr/>
          <p:nvPr/>
        </p:nvCxnSpPr>
        <p:spPr>
          <a:xfrm>
            <a:off x="572267" y="1700769"/>
            <a:ext cx="8187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g124cb77f799_0_193"/>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2" name="Google Shape;22;g124cb77f799_0_193"/>
          <p:cNvSpPr txBox="1"/>
          <p:nvPr>
            <p:ph idx="1" type="body"/>
          </p:nvPr>
        </p:nvSpPr>
        <p:spPr>
          <a:xfrm>
            <a:off x="415600" y="1958433"/>
            <a:ext cx="11360700" cy="41331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3" name="Google Shape;23;g124cb77f799_0_19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24" name="Shape 24"/>
        <p:cNvGrpSpPr/>
        <p:nvPr/>
      </p:nvGrpSpPr>
      <p:grpSpPr>
        <a:xfrm>
          <a:off x="0" y="0"/>
          <a:ext cx="0" cy="0"/>
          <a:chOff x="0" y="0"/>
          <a:chExt cx="0" cy="0"/>
        </a:xfrm>
      </p:grpSpPr>
      <p:sp>
        <p:nvSpPr>
          <p:cNvPr id="25" name="Google Shape;25;g124cb77f799_0_232"/>
          <p:cNvSpPr/>
          <p:nvPr/>
        </p:nvSpPr>
        <p:spPr>
          <a:xfrm rot="-5400000">
            <a:off x="11796688" y="6462600"/>
            <a:ext cx="335100" cy="455700"/>
          </a:xfrm>
          <a:prstGeom prst="rtTriangle">
            <a:avLst/>
          </a:prstGeom>
          <a:solidFill>
            <a:srgbClr val="4455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g124cb77f799_0_189"/>
          <p:cNvSpPr/>
          <p:nvPr/>
        </p:nvSpPr>
        <p:spPr>
          <a:xfrm>
            <a:off x="0" y="2089800"/>
            <a:ext cx="12192000" cy="26784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g124cb77f799_0_189"/>
          <p:cNvSpPr txBox="1"/>
          <p:nvPr>
            <p:ph type="title"/>
          </p:nvPr>
        </p:nvSpPr>
        <p:spPr>
          <a:xfrm>
            <a:off x="574400" y="2519600"/>
            <a:ext cx="11043300" cy="20220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29" name="Google Shape;29;g124cb77f799_0_18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cxnSp>
        <p:nvCxnSpPr>
          <p:cNvPr id="31" name="Google Shape;31;g124cb77f799_0_198"/>
          <p:cNvCxnSpPr/>
          <p:nvPr/>
        </p:nvCxnSpPr>
        <p:spPr>
          <a:xfrm>
            <a:off x="572267" y="1700769"/>
            <a:ext cx="818700" cy="0"/>
          </a:xfrm>
          <a:prstGeom prst="straightConnector1">
            <a:avLst/>
          </a:prstGeom>
          <a:noFill/>
          <a:ln cap="flat" cmpd="sng" w="19050">
            <a:solidFill>
              <a:schemeClr val="dk2"/>
            </a:solidFill>
            <a:prstDash val="lgDash"/>
            <a:round/>
            <a:headEnd len="sm" w="sm" type="none"/>
            <a:tailEnd len="sm" w="sm" type="none"/>
          </a:ln>
        </p:spPr>
      </p:cxnSp>
      <p:sp>
        <p:nvSpPr>
          <p:cNvPr id="32" name="Google Shape;32;g124cb77f799_0_198"/>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3" name="Google Shape;33;g124cb77f799_0_198"/>
          <p:cNvSpPr txBox="1"/>
          <p:nvPr>
            <p:ph idx="1" type="body"/>
          </p:nvPr>
        </p:nvSpPr>
        <p:spPr>
          <a:xfrm>
            <a:off x="415600" y="1958433"/>
            <a:ext cx="5333100" cy="41331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4" name="Google Shape;34;g124cb77f799_0_198"/>
          <p:cNvSpPr txBox="1"/>
          <p:nvPr>
            <p:ph idx="2" type="body"/>
          </p:nvPr>
        </p:nvSpPr>
        <p:spPr>
          <a:xfrm>
            <a:off x="6443200" y="1958433"/>
            <a:ext cx="5333100" cy="41331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5" name="Google Shape;35;g124cb77f799_0_19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124cb77f799_0_204"/>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8" name="Google Shape;38;g124cb77f799_0_20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g124cb77f799_0_207"/>
          <p:cNvCxnSpPr/>
          <p:nvPr/>
        </p:nvCxnSpPr>
        <p:spPr>
          <a:xfrm>
            <a:off x="558233" y="1943716"/>
            <a:ext cx="818700" cy="0"/>
          </a:xfrm>
          <a:prstGeom prst="straightConnector1">
            <a:avLst/>
          </a:prstGeom>
          <a:noFill/>
          <a:ln cap="flat" cmpd="sng" w="19050">
            <a:solidFill>
              <a:schemeClr val="dk2"/>
            </a:solidFill>
            <a:prstDash val="lgDash"/>
            <a:round/>
            <a:headEnd len="sm" w="sm" type="none"/>
            <a:tailEnd len="sm" w="sm" type="none"/>
          </a:ln>
        </p:spPr>
      </p:cxnSp>
      <p:sp>
        <p:nvSpPr>
          <p:cNvPr id="41" name="Google Shape;41;g124cb77f799_0_207"/>
          <p:cNvSpPr txBox="1"/>
          <p:nvPr>
            <p:ph type="title"/>
          </p:nvPr>
        </p:nvSpPr>
        <p:spPr>
          <a:xfrm>
            <a:off x="415600" y="8424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2" name="Google Shape;42;g124cb77f799_0_207"/>
          <p:cNvSpPr txBox="1"/>
          <p:nvPr>
            <p:ph idx="1" type="body"/>
          </p:nvPr>
        </p:nvSpPr>
        <p:spPr>
          <a:xfrm>
            <a:off x="415600" y="2157605"/>
            <a:ext cx="3744000" cy="39345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3" name="Google Shape;43;g124cb77f799_0_20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sp>
        <p:nvSpPr>
          <p:cNvPr id="45" name="Google Shape;45;g124cb77f799_0_212"/>
          <p:cNvSpPr txBox="1"/>
          <p:nvPr>
            <p:ph type="title"/>
          </p:nvPr>
        </p:nvSpPr>
        <p:spPr>
          <a:xfrm>
            <a:off x="653667" y="705200"/>
            <a:ext cx="7570800" cy="54477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7200"/>
              <a:buNone/>
              <a:defRPr sz="7200">
                <a:solidFill>
                  <a:schemeClr val="lt1"/>
                </a:solidFill>
              </a:defRPr>
            </a:lvl1pPr>
            <a:lvl2pPr lvl="1" algn="l">
              <a:lnSpc>
                <a:spcPct val="100000"/>
              </a:lnSpc>
              <a:spcBef>
                <a:spcPts val="0"/>
              </a:spcBef>
              <a:spcAft>
                <a:spcPts val="0"/>
              </a:spcAft>
              <a:buClr>
                <a:schemeClr val="lt1"/>
              </a:buClr>
              <a:buSzPts val="7200"/>
              <a:buNone/>
              <a:defRPr sz="7200">
                <a:solidFill>
                  <a:schemeClr val="lt1"/>
                </a:solidFill>
              </a:defRPr>
            </a:lvl2pPr>
            <a:lvl3pPr lvl="2" algn="l">
              <a:lnSpc>
                <a:spcPct val="100000"/>
              </a:lnSpc>
              <a:spcBef>
                <a:spcPts val="0"/>
              </a:spcBef>
              <a:spcAft>
                <a:spcPts val="0"/>
              </a:spcAft>
              <a:buClr>
                <a:schemeClr val="lt1"/>
              </a:buClr>
              <a:buSzPts val="7200"/>
              <a:buNone/>
              <a:defRPr sz="7200">
                <a:solidFill>
                  <a:schemeClr val="lt1"/>
                </a:solidFill>
              </a:defRPr>
            </a:lvl3pPr>
            <a:lvl4pPr lvl="3" algn="l">
              <a:lnSpc>
                <a:spcPct val="100000"/>
              </a:lnSpc>
              <a:spcBef>
                <a:spcPts val="0"/>
              </a:spcBef>
              <a:spcAft>
                <a:spcPts val="0"/>
              </a:spcAft>
              <a:buClr>
                <a:schemeClr val="lt1"/>
              </a:buClr>
              <a:buSzPts val="7200"/>
              <a:buNone/>
              <a:defRPr sz="7200">
                <a:solidFill>
                  <a:schemeClr val="lt1"/>
                </a:solidFill>
              </a:defRPr>
            </a:lvl4pPr>
            <a:lvl5pPr lvl="4" algn="l">
              <a:lnSpc>
                <a:spcPct val="100000"/>
              </a:lnSpc>
              <a:spcBef>
                <a:spcPts val="0"/>
              </a:spcBef>
              <a:spcAft>
                <a:spcPts val="0"/>
              </a:spcAft>
              <a:buClr>
                <a:schemeClr val="lt1"/>
              </a:buClr>
              <a:buSzPts val="7200"/>
              <a:buNone/>
              <a:defRPr sz="7200">
                <a:solidFill>
                  <a:schemeClr val="lt1"/>
                </a:solidFill>
              </a:defRPr>
            </a:lvl5pPr>
            <a:lvl6pPr lvl="5" algn="l">
              <a:lnSpc>
                <a:spcPct val="100000"/>
              </a:lnSpc>
              <a:spcBef>
                <a:spcPts val="0"/>
              </a:spcBef>
              <a:spcAft>
                <a:spcPts val="0"/>
              </a:spcAft>
              <a:buClr>
                <a:schemeClr val="lt1"/>
              </a:buClr>
              <a:buSzPts val="7200"/>
              <a:buNone/>
              <a:defRPr sz="7200">
                <a:solidFill>
                  <a:schemeClr val="lt1"/>
                </a:solidFill>
              </a:defRPr>
            </a:lvl6pPr>
            <a:lvl7pPr lvl="6" algn="l">
              <a:lnSpc>
                <a:spcPct val="100000"/>
              </a:lnSpc>
              <a:spcBef>
                <a:spcPts val="0"/>
              </a:spcBef>
              <a:spcAft>
                <a:spcPts val="0"/>
              </a:spcAft>
              <a:buClr>
                <a:schemeClr val="lt1"/>
              </a:buClr>
              <a:buSzPts val="7200"/>
              <a:buNone/>
              <a:defRPr sz="7200">
                <a:solidFill>
                  <a:schemeClr val="lt1"/>
                </a:solidFill>
              </a:defRPr>
            </a:lvl7pPr>
            <a:lvl8pPr lvl="7" algn="l">
              <a:lnSpc>
                <a:spcPct val="100000"/>
              </a:lnSpc>
              <a:spcBef>
                <a:spcPts val="0"/>
              </a:spcBef>
              <a:spcAft>
                <a:spcPts val="0"/>
              </a:spcAft>
              <a:buClr>
                <a:schemeClr val="lt1"/>
              </a:buClr>
              <a:buSzPts val="7200"/>
              <a:buNone/>
              <a:defRPr sz="7200">
                <a:solidFill>
                  <a:schemeClr val="lt1"/>
                </a:solidFill>
              </a:defRPr>
            </a:lvl8pPr>
            <a:lvl9pPr lvl="8" algn="l">
              <a:lnSpc>
                <a:spcPct val="100000"/>
              </a:lnSpc>
              <a:spcBef>
                <a:spcPts val="0"/>
              </a:spcBef>
              <a:spcAft>
                <a:spcPts val="0"/>
              </a:spcAft>
              <a:buClr>
                <a:schemeClr val="lt1"/>
              </a:buClr>
              <a:buSzPts val="7200"/>
              <a:buNone/>
              <a:defRPr sz="7200">
                <a:solidFill>
                  <a:schemeClr val="lt1"/>
                </a:solidFill>
              </a:defRPr>
            </a:lvl9pPr>
          </a:lstStyle>
          <a:p/>
        </p:txBody>
      </p:sp>
      <p:sp>
        <p:nvSpPr>
          <p:cNvPr id="46" name="Google Shape;46;g124cb77f799_0_2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7" name="Shape 47"/>
        <p:cNvGrpSpPr/>
        <p:nvPr/>
      </p:nvGrpSpPr>
      <p:grpSpPr>
        <a:xfrm>
          <a:off x="0" y="0"/>
          <a:ext cx="0" cy="0"/>
          <a:chOff x="0" y="0"/>
          <a:chExt cx="0" cy="0"/>
        </a:xfrm>
      </p:grpSpPr>
      <p:sp>
        <p:nvSpPr>
          <p:cNvPr id="48" name="Google Shape;48;g124cb77f799_0_215"/>
          <p:cNvSpPr/>
          <p:nvPr/>
        </p:nvSpPr>
        <p:spPr>
          <a:xfrm>
            <a:off x="6096000" y="233"/>
            <a:ext cx="6096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g124cb77f799_0_215"/>
          <p:cNvCxnSpPr/>
          <p:nvPr/>
        </p:nvCxnSpPr>
        <p:spPr>
          <a:xfrm>
            <a:off x="6706233" y="5994000"/>
            <a:ext cx="769500" cy="0"/>
          </a:xfrm>
          <a:prstGeom prst="straightConnector1">
            <a:avLst/>
          </a:prstGeom>
          <a:noFill/>
          <a:ln cap="flat" cmpd="sng" w="19050">
            <a:solidFill>
              <a:schemeClr val="dk1"/>
            </a:solidFill>
            <a:prstDash val="lgDash"/>
            <a:round/>
            <a:headEnd len="sm" w="sm" type="none"/>
            <a:tailEnd len="sm" w="sm" type="none"/>
          </a:ln>
        </p:spPr>
      </p:cxnSp>
      <p:sp>
        <p:nvSpPr>
          <p:cNvPr id="50" name="Google Shape;50;g124cb77f799_0_215"/>
          <p:cNvSpPr txBox="1"/>
          <p:nvPr>
            <p:ph type="title"/>
          </p:nvPr>
        </p:nvSpPr>
        <p:spPr>
          <a:xfrm>
            <a:off x="354000" y="1438333"/>
            <a:ext cx="5393700" cy="23856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lt1"/>
              </a:buClr>
              <a:buSzPts val="6100"/>
              <a:buNone/>
              <a:defRPr sz="6100">
                <a:solidFill>
                  <a:schemeClr val="lt1"/>
                </a:solidFill>
              </a:defRPr>
            </a:lvl1pPr>
            <a:lvl2pPr lvl="1" algn="ctr">
              <a:lnSpc>
                <a:spcPct val="100000"/>
              </a:lnSpc>
              <a:spcBef>
                <a:spcPts val="0"/>
              </a:spcBef>
              <a:spcAft>
                <a:spcPts val="0"/>
              </a:spcAft>
              <a:buClr>
                <a:schemeClr val="lt1"/>
              </a:buClr>
              <a:buSzPts val="6100"/>
              <a:buNone/>
              <a:defRPr sz="6100">
                <a:solidFill>
                  <a:schemeClr val="lt1"/>
                </a:solidFill>
              </a:defRPr>
            </a:lvl2pPr>
            <a:lvl3pPr lvl="2" algn="ctr">
              <a:lnSpc>
                <a:spcPct val="100000"/>
              </a:lnSpc>
              <a:spcBef>
                <a:spcPts val="0"/>
              </a:spcBef>
              <a:spcAft>
                <a:spcPts val="0"/>
              </a:spcAft>
              <a:buClr>
                <a:schemeClr val="lt1"/>
              </a:buClr>
              <a:buSzPts val="6100"/>
              <a:buNone/>
              <a:defRPr sz="6100">
                <a:solidFill>
                  <a:schemeClr val="lt1"/>
                </a:solidFill>
              </a:defRPr>
            </a:lvl3pPr>
            <a:lvl4pPr lvl="3" algn="ctr">
              <a:lnSpc>
                <a:spcPct val="100000"/>
              </a:lnSpc>
              <a:spcBef>
                <a:spcPts val="0"/>
              </a:spcBef>
              <a:spcAft>
                <a:spcPts val="0"/>
              </a:spcAft>
              <a:buClr>
                <a:schemeClr val="lt1"/>
              </a:buClr>
              <a:buSzPts val="6100"/>
              <a:buNone/>
              <a:defRPr sz="6100">
                <a:solidFill>
                  <a:schemeClr val="lt1"/>
                </a:solidFill>
              </a:defRPr>
            </a:lvl4pPr>
            <a:lvl5pPr lvl="4" algn="ctr">
              <a:lnSpc>
                <a:spcPct val="100000"/>
              </a:lnSpc>
              <a:spcBef>
                <a:spcPts val="0"/>
              </a:spcBef>
              <a:spcAft>
                <a:spcPts val="0"/>
              </a:spcAft>
              <a:buClr>
                <a:schemeClr val="lt1"/>
              </a:buClr>
              <a:buSzPts val="6100"/>
              <a:buNone/>
              <a:defRPr sz="6100">
                <a:solidFill>
                  <a:schemeClr val="lt1"/>
                </a:solidFill>
              </a:defRPr>
            </a:lvl5pPr>
            <a:lvl6pPr lvl="5" algn="ctr">
              <a:lnSpc>
                <a:spcPct val="100000"/>
              </a:lnSpc>
              <a:spcBef>
                <a:spcPts val="0"/>
              </a:spcBef>
              <a:spcAft>
                <a:spcPts val="0"/>
              </a:spcAft>
              <a:buClr>
                <a:schemeClr val="lt1"/>
              </a:buClr>
              <a:buSzPts val="6100"/>
              <a:buNone/>
              <a:defRPr sz="6100">
                <a:solidFill>
                  <a:schemeClr val="lt1"/>
                </a:solidFill>
              </a:defRPr>
            </a:lvl6pPr>
            <a:lvl7pPr lvl="6" algn="ctr">
              <a:lnSpc>
                <a:spcPct val="100000"/>
              </a:lnSpc>
              <a:spcBef>
                <a:spcPts val="0"/>
              </a:spcBef>
              <a:spcAft>
                <a:spcPts val="0"/>
              </a:spcAft>
              <a:buClr>
                <a:schemeClr val="lt1"/>
              </a:buClr>
              <a:buSzPts val="6100"/>
              <a:buNone/>
              <a:defRPr sz="6100">
                <a:solidFill>
                  <a:schemeClr val="lt1"/>
                </a:solidFill>
              </a:defRPr>
            </a:lvl7pPr>
            <a:lvl8pPr lvl="7" algn="ctr">
              <a:lnSpc>
                <a:spcPct val="100000"/>
              </a:lnSpc>
              <a:spcBef>
                <a:spcPts val="0"/>
              </a:spcBef>
              <a:spcAft>
                <a:spcPts val="0"/>
              </a:spcAft>
              <a:buClr>
                <a:schemeClr val="lt1"/>
              </a:buClr>
              <a:buSzPts val="6100"/>
              <a:buNone/>
              <a:defRPr sz="6100">
                <a:solidFill>
                  <a:schemeClr val="lt1"/>
                </a:solidFill>
              </a:defRPr>
            </a:lvl8pPr>
            <a:lvl9pPr lvl="8" algn="ctr">
              <a:lnSpc>
                <a:spcPct val="100000"/>
              </a:lnSpc>
              <a:spcBef>
                <a:spcPts val="0"/>
              </a:spcBef>
              <a:spcAft>
                <a:spcPts val="0"/>
              </a:spcAft>
              <a:buClr>
                <a:schemeClr val="lt1"/>
              </a:buClr>
              <a:buSzPts val="6100"/>
              <a:buNone/>
              <a:defRPr sz="6100">
                <a:solidFill>
                  <a:schemeClr val="lt1"/>
                </a:solidFill>
              </a:defRPr>
            </a:lvl9pPr>
          </a:lstStyle>
          <a:p/>
        </p:txBody>
      </p:sp>
      <p:sp>
        <p:nvSpPr>
          <p:cNvPr id="51" name="Google Shape;51;g124cb77f799_0_215"/>
          <p:cNvSpPr txBox="1"/>
          <p:nvPr>
            <p:ph idx="1" type="subTitle"/>
          </p:nvPr>
        </p:nvSpPr>
        <p:spPr>
          <a:xfrm>
            <a:off x="354000" y="3895201"/>
            <a:ext cx="5393700" cy="17940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2" name="Google Shape;52;g124cb77f799_0_215"/>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53" name="Google Shape;53;g124cb77f799_0_2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9" name="Shape 9"/>
        <p:cNvGrpSpPr/>
        <p:nvPr/>
      </p:nvGrpSpPr>
      <p:grpSpPr>
        <a:xfrm>
          <a:off x="0" y="0"/>
          <a:ext cx="0" cy="0"/>
          <a:chOff x="0" y="0"/>
          <a:chExt cx="0" cy="0"/>
        </a:xfrm>
      </p:grpSpPr>
      <p:sp>
        <p:nvSpPr>
          <p:cNvPr id="10" name="Google Shape;10;g124cb77f799_0_179"/>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9pPr>
          </a:lstStyle>
          <a:p/>
        </p:txBody>
      </p:sp>
      <p:sp>
        <p:nvSpPr>
          <p:cNvPr id="11" name="Google Shape;11;g124cb77f799_0_179"/>
          <p:cNvSpPr txBox="1"/>
          <p:nvPr>
            <p:ph idx="1" type="body"/>
          </p:nvPr>
        </p:nvSpPr>
        <p:spPr>
          <a:xfrm>
            <a:off x="415600" y="1958433"/>
            <a:ext cx="11360700" cy="41331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Source Code Pro"/>
              <a:buChar char="●"/>
              <a:defRPr b="0" i="0" sz="2400" u="none" cap="none" strike="noStrike">
                <a:solidFill>
                  <a:schemeClr val="dk2"/>
                </a:solidFill>
                <a:latin typeface="Source Code Pro"/>
                <a:ea typeface="Source Code Pro"/>
                <a:cs typeface="Source Code Pro"/>
                <a:sym typeface="Source Code Pro"/>
              </a:defRPr>
            </a:lvl1pPr>
            <a:lvl2pPr indent="-349250" lvl="1" marL="9144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2pPr>
            <a:lvl3pPr indent="-349250" lvl="2" marL="13716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3pPr>
            <a:lvl4pPr indent="-349250" lvl="3" marL="18288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4pPr>
            <a:lvl5pPr indent="-349250" lvl="4" marL="22860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5pPr>
            <a:lvl6pPr indent="-349250" lvl="5" marL="27432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6pPr>
            <a:lvl7pPr indent="-349250" lvl="6" marL="32004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7pPr>
            <a:lvl8pPr indent="-349250" lvl="7" marL="36576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8pPr>
            <a:lvl9pPr indent="-349250" lvl="8" marL="41148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9pPr>
          </a:lstStyle>
          <a:p/>
        </p:txBody>
      </p:sp>
      <p:sp>
        <p:nvSpPr>
          <p:cNvPr id="12" name="Google Shape;12;g124cb77f799_0_17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jp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 name="Shape 68"/>
        <p:cNvGrpSpPr/>
        <p:nvPr/>
      </p:nvGrpSpPr>
      <p:grpSpPr>
        <a:xfrm>
          <a:off x="0" y="0"/>
          <a:ext cx="0" cy="0"/>
          <a:chOff x="0" y="0"/>
          <a:chExt cx="0" cy="0"/>
        </a:xfrm>
      </p:grpSpPr>
      <p:pic>
        <p:nvPicPr>
          <p:cNvPr id="69" name="Google Shape;69;g124cb77f799_0_1"/>
          <p:cNvPicPr preferRelativeResize="0"/>
          <p:nvPr/>
        </p:nvPicPr>
        <p:blipFill>
          <a:blip r:embed="rId3">
            <a:alphaModFix/>
          </a:blip>
          <a:stretch>
            <a:fillRect/>
          </a:stretch>
        </p:blipFill>
        <p:spPr>
          <a:xfrm>
            <a:off x="0" y="0"/>
            <a:ext cx="12192001" cy="6858000"/>
          </a:xfrm>
          <a:prstGeom prst="rect">
            <a:avLst/>
          </a:prstGeom>
          <a:noFill/>
          <a:ln>
            <a:noFill/>
          </a:ln>
        </p:spPr>
      </p:pic>
      <p:sp>
        <p:nvSpPr>
          <p:cNvPr id="70" name="Google Shape;70;g124cb77f799_0_1"/>
          <p:cNvSpPr/>
          <p:nvPr/>
        </p:nvSpPr>
        <p:spPr>
          <a:xfrm>
            <a:off x="-9300" y="0"/>
            <a:ext cx="12210600" cy="6858000"/>
          </a:xfrm>
          <a:prstGeom prst="rect">
            <a:avLst/>
          </a:prstGeom>
          <a:solidFill>
            <a:srgbClr val="3F3F3F">
              <a:alpha val="48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g124cb77f799_0_1"/>
          <p:cNvCxnSpPr/>
          <p:nvPr/>
        </p:nvCxnSpPr>
        <p:spPr>
          <a:xfrm>
            <a:off x="851975" y="1672425"/>
            <a:ext cx="3555300" cy="0"/>
          </a:xfrm>
          <a:prstGeom prst="straightConnector1">
            <a:avLst/>
          </a:prstGeom>
          <a:noFill/>
          <a:ln cap="flat" cmpd="sng" w="76200">
            <a:solidFill>
              <a:schemeClr val="lt1"/>
            </a:solidFill>
            <a:prstDash val="solid"/>
            <a:round/>
            <a:headEnd len="med" w="med" type="none"/>
            <a:tailEnd len="med" w="med" type="none"/>
          </a:ln>
        </p:spPr>
      </p:cxnSp>
      <p:cxnSp>
        <p:nvCxnSpPr>
          <p:cNvPr id="72" name="Google Shape;72;g124cb77f799_0_1"/>
          <p:cNvCxnSpPr/>
          <p:nvPr/>
        </p:nvCxnSpPr>
        <p:spPr>
          <a:xfrm>
            <a:off x="851975" y="4286150"/>
            <a:ext cx="3555300" cy="0"/>
          </a:xfrm>
          <a:prstGeom prst="straightConnector1">
            <a:avLst/>
          </a:prstGeom>
          <a:noFill/>
          <a:ln cap="flat" cmpd="sng" w="76200">
            <a:solidFill>
              <a:schemeClr val="lt1"/>
            </a:solidFill>
            <a:prstDash val="solid"/>
            <a:round/>
            <a:headEnd len="med" w="med" type="none"/>
            <a:tailEnd len="med" w="med" type="none"/>
          </a:ln>
        </p:spPr>
      </p:cxnSp>
      <p:sp>
        <p:nvSpPr>
          <p:cNvPr id="73" name="Google Shape;73;g124cb77f799_0_1"/>
          <p:cNvSpPr txBox="1"/>
          <p:nvPr/>
        </p:nvSpPr>
        <p:spPr>
          <a:xfrm>
            <a:off x="1083425" y="1963338"/>
            <a:ext cx="29241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4200">
                <a:solidFill>
                  <a:schemeClr val="lt1"/>
                </a:solidFill>
                <a:latin typeface="Nanum Gothic"/>
                <a:ea typeface="Nanum Gothic"/>
                <a:cs typeface="Nanum Gothic"/>
                <a:sym typeface="Nanum Gothic"/>
              </a:rPr>
              <a:t>제주도 </a:t>
            </a:r>
            <a:endParaRPr b="1" sz="4200">
              <a:solidFill>
                <a:schemeClr val="lt1"/>
              </a:solidFill>
              <a:latin typeface="Nanum Gothic"/>
              <a:ea typeface="Nanum Gothic"/>
              <a:cs typeface="Nanum Gothic"/>
              <a:sym typeface="Nanum Gothic"/>
            </a:endParaRPr>
          </a:p>
          <a:p>
            <a:pPr indent="0" lvl="0" marL="0" rtl="0" algn="ctr">
              <a:spcBef>
                <a:spcPts val="0"/>
              </a:spcBef>
              <a:spcAft>
                <a:spcPts val="0"/>
              </a:spcAft>
              <a:buNone/>
            </a:pPr>
            <a:r>
              <a:rPr b="1" lang="ko-KR" sz="4200">
                <a:solidFill>
                  <a:schemeClr val="lt1"/>
                </a:solidFill>
                <a:latin typeface="Nanum Gothic"/>
                <a:ea typeface="Nanum Gothic"/>
                <a:cs typeface="Nanum Gothic"/>
                <a:sym typeface="Nanum Gothic"/>
              </a:rPr>
              <a:t>경비예측</a:t>
            </a:r>
            <a:endParaRPr b="1" sz="4200">
              <a:solidFill>
                <a:schemeClr val="lt1"/>
              </a:solidFill>
              <a:latin typeface="Nanum Gothic"/>
              <a:ea typeface="Nanum Gothic"/>
              <a:cs typeface="Nanum Gothic"/>
              <a:sym typeface="Nanum Gothic"/>
            </a:endParaRPr>
          </a:p>
          <a:p>
            <a:pPr indent="0" lvl="0" marL="0" rtl="0" algn="ctr">
              <a:spcBef>
                <a:spcPts val="0"/>
              </a:spcBef>
              <a:spcAft>
                <a:spcPts val="0"/>
              </a:spcAft>
              <a:buNone/>
            </a:pPr>
            <a:r>
              <a:rPr b="1" lang="ko-KR" sz="4200">
                <a:solidFill>
                  <a:schemeClr val="lt1"/>
                </a:solidFill>
                <a:latin typeface="Nanum Gothic"/>
                <a:ea typeface="Nanum Gothic"/>
                <a:cs typeface="Nanum Gothic"/>
                <a:sym typeface="Nanum Gothic"/>
              </a:rPr>
              <a:t>서비스</a:t>
            </a:r>
            <a:endParaRPr b="1" sz="4200">
              <a:solidFill>
                <a:schemeClr val="lt1"/>
              </a:solidFill>
              <a:latin typeface="Nanum Gothic"/>
              <a:ea typeface="Nanum Gothic"/>
              <a:cs typeface="Nanum Gothic"/>
              <a:sym typeface="Nanum Gothic"/>
            </a:endParaRPr>
          </a:p>
        </p:txBody>
      </p:sp>
      <p:sp>
        <p:nvSpPr>
          <p:cNvPr id="74" name="Google Shape;74;g124cb77f799_0_1"/>
          <p:cNvSpPr txBox="1"/>
          <p:nvPr/>
        </p:nvSpPr>
        <p:spPr>
          <a:xfrm>
            <a:off x="1099050" y="4484950"/>
            <a:ext cx="3060900" cy="246300"/>
          </a:xfrm>
          <a:prstGeom prst="rect">
            <a:avLst/>
          </a:prstGeom>
          <a:noFill/>
          <a:ln>
            <a:noFill/>
          </a:ln>
        </p:spPr>
        <p:txBody>
          <a:bodyPr anchorCtr="0" anchor="t" bIns="0" lIns="91425" spcFirstLastPara="1" rIns="91425" wrap="square" tIns="0">
            <a:spAutoFit/>
          </a:bodyPr>
          <a:lstStyle/>
          <a:p>
            <a:pPr indent="0" lvl="0" marL="0" marR="0" rtl="0" algn="l">
              <a:lnSpc>
                <a:spcPct val="150000"/>
              </a:lnSpc>
              <a:spcBef>
                <a:spcPts val="0"/>
              </a:spcBef>
              <a:spcAft>
                <a:spcPts val="0"/>
              </a:spcAft>
              <a:buClr>
                <a:srgbClr val="000000"/>
              </a:buClr>
              <a:buSzPts val="2400"/>
              <a:buFont typeface="Arial"/>
              <a:buNone/>
            </a:pPr>
            <a:r>
              <a:rPr lang="ko-KR" sz="1600">
                <a:solidFill>
                  <a:schemeClr val="lt1"/>
                </a:solidFill>
                <a:latin typeface="Nanum Gothic"/>
                <a:ea typeface="Nanum Gothic"/>
                <a:cs typeface="Nanum Gothic"/>
                <a:sym typeface="Nanum Gothic"/>
              </a:rPr>
              <a:t>이현준, 김민주, 김상현, 송지연</a:t>
            </a:r>
            <a:endParaRPr i="0" sz="1600" cap="none" strike="noStrike">
              <a:solidFill>
                <a:schemeClr val="lt1"/>
              </a:solidFill>
              <a:latin typeface="Nanum Gothic"/>
              <a:ea typeface="Nanum Gothic"/>
              <a:cs typeface="Nanum Gothic"/>
              <a:sym typeface="Nanum Gothic"/>
            </a:endParaRPr>
          </a:p>
        </p:txBody>
      </p:sp>
      <p:sp>
        <p:nvSpPr>
          <p:cNvPr id="75" name="Google Shape;75;g124cb77f799_0_1"/>
          <p:cNvSpPr txBox="1"/>
          <p:nvPr/>
        </p:nvSpPr>
        <p:spPr>
          <a:xfrm>
            <a:off x="1099050" y="988725"/>
            <a:ext cx="2924100" cy="569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rgbClr val="000000"/>
              </a:buClr>
              <a:buSzPts val="2400"/>
              <a:buFont typeface="Arial"/>
              <a:buNone/>
            </a:pPr>
            <a:r>
              <a:rPr b="1" lang="ko-KR" sz="2500">
                <a:solidFill>
                  <a:schemeClr val="lt1"/>
                </a:solidFill>
                <a:latin typeface="Nanum Gothic"/>
                <a:ea typeface="Nanum Gothic"/>
                <a:cs typeface="Nanum Gothic"/>
                <a:sym typeface="Nanum Gothic"/>
              </a:rPr>
              <a:t>AI </a:t>
            </a:r>
            <a:r>
              <a:rPr b="1" lang="ko-KR" sz="2500">
                <a:solidFill>
                  <a:schemeClr val="lt1"/>
                </a:solidFill>
                <a:latin typeface="Nanum Gothic"/>
                <a:ea typeface="Nanum Gothic"/>
                <a:cs typeface="Nanum Gothic"/>
                <a:sym typeface="Nanum Gothic"/>
              </a:rPr>
              <a:t>17기- I4J4팀</a:t>
            </a:r>
            <a:endParaRPr>
              <a:latin typeface="Nanum Gothic"/>
              <a:ea typeface="Nanum Gothic"/>
              <a:cs typeface="Nanum Gothic"/>
              <a:sym typeface="Nanum Gothic"/>
            </a:endParaRPr>
          </a:p>
        </p:txBody>
      </p:sp>
      <p:pic>
        <p:nvPicPr>
          <p:cNvPr id="76" name="Google Shape;76;g124cb77f799_0_1"/>
          <p:cNvPicPr preferRelativeResize="0"/>
          <p:nvPr/>
        </p:nvPicPr>
        <p:blipFill rotWithShape="1">
          <a:blip r:embed="rId4">
            <a:alphaModFix/>
          </a:blip>
          <a:srcRect b="0" l="0" r="0" t="0"/>
          <a:stretch/>
        </p:blipFill>
        <p:spPr>
          <a:xfrm>
            <a:off x="9049114" y="6397275"/>
            <a:ext cx="1482842" cy="385879"/>
          </a:xfrm>
          <a:prstGeom prst="rect">
            <a:avLst/>
          </a:prstGeom>
          <a:noFill/>
          <a:ln>
            <a:noFill/>
          </a:ln>
        </p:spPr>
      </p:pic>
      <p:sp>
        <p:nvSpPr>
          <p:cNvPr id="77" name="Google Shape;77;g124cb77f799_0_1"/>
          <p:cNvSpPr/>
          <p:nvPr/>
        </p:nvSpPr>
        <p:spPr>
          <a:xfrm>
            <a:off x="10605050" y="6397325"/>
            <a:ext cx="1482900" cy="3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EMB0000378c3f3d" id="78" name="Google Shape;78;g124cb77f799_0_1"/>
          <p:cNvPicPr preferRelativeResize="0"/>
          <p:nvPr/>
        </p:nvPicPr>
        <p:blipFill rotWithShape="1">
          <a:blip r:embed="rId5">
            <a:alphaModFix/>
          </a:blip>
          <a:srcRect b="0" l="0" r="0" t="0"/>
          <a:stretch/>
        </p:blipFill>
        <p:spPr>
          <a:xfrm>
            <a:off x="10770439" y="6402353"/>
            <a:ext cx="1180238" cy="375740"/>
          </a:xfrm>
          <a:prstGeom prst="rect">
            <a:avLst/>
          </a:prstGeom>
          <a:noFill/>
          <a:ln>
            <a:noFill/>
          </a:ln>
        </p:spPr>
      </p:pic>
      <p:sp>
        <p:nvSpPr>
          <p:cNvPr id="79" name="Google Shape;79;g124cb77f799_0_1"/>
          <p:cNvSpPr txBox="1"/>
          <p:nvPr/>
        </p:nvSpPr>
        <p:spPr>
          <a:xfrm>
            <a:off x="1522375" y="857575"/>
            <a:ext cx="1127100" cy="200100"/>
          </a:xfrm>
          <a:prstGeom prst="rect">
            <a:avLst/>
          </a:prstGeom>
          <a:noFill/>
          <a:ln>
            <a:noFill/>
          </a:ln>
        </p:spPr>
        <p:txBody>
          <a:bodyPr anchorCtr="0" anchor="t" bIns="0" lIns="91425" spcFirstLastPara="1" rIns="91425" wrap="square" tIns="0">
            <a:spAutoFit/>
          </a:bodyPr>
          <a:lstStyle/>
          <a:p>
            <a:pPr indent="0" lvl="0" marL="0" marR="0" rtl="0" algn="l">
              <a:lnSpc>
                <a:spcPct val="150000"/>
              </a:lnSpc>
              <a:spcBef>
                <a:spcPts val="0"/>
              </a:spcBef>
              <a:spcAft>
                <a:spcPts val="0"/>
              </a:spcAft>
              <a:buClr>
                <a:srgbClr val="000000"/>
              </a:buClr>
              <a:buSzPts val="2400"/>
              <a:buFont typeface="Arial"/>
              <a:buNone/>
            </a:pPr>
            <a:r>
              <a:rPr b="1" lang="ko-KR" sz="1300">
                <a:solidFill>
                  <a:schemeClr val="lt1"/>
                </a:solidFill>
                <a:latin typeface="Nanum Gothic"/>
                <a:ea typeface="Nanum Gothic"/>
                <a:cs typeface="Nanum Gothic"/>
                <a:sym typeface="Nanum Gothic"/>
              </a:rPr>
              <a:t>Codestates</a:t>
            </a:r>
            <a:endParaRPr b="1" i="0" sz="1300" cap="none" strike="noStrike">
              <a:solidFill>
                <a:schemeClr val="lt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227" name="Shape 227"/>
        <p:cNvGrpSpPr/>
        <p:nvPr/>
      </p:nvGrpSpPr>
      <p:grpSpPr>
        <a:xfrm>
          <a:off x="0" y="0"/>
          <a:ext cx="0" cy="0"/>
          <a:chOff x="0" y="0"/>
          <a:chExt cx="0" cy="0"/>
        </a:xfrm>
      </p:grpSpPr>
      <p:sp>
        <p:nvSpPr>
          <p:cNvPr id="228" name="Google Shape;228;g2499a7d4f17_7_334"/>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29" name="Google Shape;229;g2499a7d4f17_7_334"/>
          <p:cNvGraphicFramePr/>
          <p:nvPr/>
        </p:nvGraphicFramePr>
        <p:xfrm>
          <a:off x="1424114" y="1540082"/>
          <a:ext cx="3000000" cy="3000000"/>
        </p:xfrm>
        <a:graphic>
          <a:graphicData uri="http://schemas.openxmlformats.org/drawingml/2006/table">
            <a:tbl>
              <a:tblPr bandRow="1" firstRow="1">
                <a:noFill/>
                <a:tableStyleId>{C2602A0B-0DC7-402D-A629-305150811E5B}</a:tableStyleId>
              </a:tblPr>
              <a:tblGrid>
                <a:gridCol w="2016225"/>
                <a:gridCol w="1584175"/>
                <a:gridCol w="6048675"/>
              </a:tblGrid>
              <a:tr h="532275">
                <a:tc>
                  <a:txBody>
                    <a:bodyPr/>
                    <a:lstStyle/>
                    <a:p>
                      <a:pPr indent="0" lvl="0" marL="0" marR="0" rtl="0" algn="ctr">
                        <a:lnSpc>
                          <a:spcPct val="100000"/>
                        </a:lnSpc>
                        <a:spcBef>
                          <a:spcPts val="0"/>
                        </a:spcBef>
                        <a:spcAft>
                          <a:spcPts val="0"/>
                        </a:spcAft>
                        <a:buClr>
                          <a:srgbClr val="000000"/>
                        </a:buClr>
                        <a:buSzPts val="1800"/>
                        <a:buFont typeface="Arial"/>
                        <a:buNone/>
                      </a:pPr>
                      <a:r>
                        <a:rPr lang="ko-KR" sz="1800" u="none" cap="none" strike="noStrike">
                          <a:latin typeface="Nanum Gothic"/>
                          <a:ea typeface="Nanum Gothic"/>
                          <a:cs typeface="Nanum Gothic"/>
                          <a:sym typeface="Nanum Gothic"/>
                        </a:rPr>
                        <a:t>훈련생</a:t>
                      </a:r>
                      <a:endParaRPr sz="1800" u="none" cap="none" strike="noStrike">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ko-KR" sz="1800" u="none" cap="none" strike="noStrike">
                          <a:latin typeface="Nanum Gothic"/>
                          <a:ea typeface="Nanum Gothic"/>
                          <a:cs typeface="Nanum Gothic"/>
                          <a:sym typeface="Nanum Gothic"/>
                        </a:rPr>
                        <a:t>역할</a:t>
                      </a:r>
                      <a:endParaRPr sz="1800" u="none" cap="none" strike="noStrike">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ko-KR" sz="1800" u="none" cap="none" strike="noStrike">
                          <a:latin typeface="Nanum Gothic"/>
                          <a:ea typeface="Nanum Gothic"/>
                          <a:cs typeface="Nanum Gothic"/>
                          <a:sym typeface="Nanum Gothic"/>
                        </a:rPr>
                        <a:t>담당 업무</a:t>
                      </a:r>
                      <a:endParaRPr sz="1800" u="none" cap="none" strike="noStrike">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1020100">
                <a:tc>
                  <a:txBody>
                    <a:bodyPr/>
                    <a:lstStyle/>
                    <a:p>
                      <a:pPr indent="0" lvl="0" marL="0" marR="0" rtl="0" algn="ctr">
                        <a:lnSpc>
                          <a:spcPct val="100000"/>
                        </a:lnSpc>
                        <a:spcBef>
                          <a:spcPts val="0"/>
                        </a:spcBef>
                        <a:spcAft>
                          <a:spcPts val="0"/>
                        </a:spcAft>
                        <a:buClr>
                          <a:srgbClr val="000000"/>
                        </a:buClr>
                        <a:buSzPts val="1600"/>
                        <a:buFont typeface="Arial"/>
                        <a:buNone/>
                      </a:pPr>
                      <a:r>
                        <a:rPr lang="ko-KR" sz="1600">
                          <a:solidFill>
                            <a:srgbClr val="3A3838"/>
                          </a:solidFill>
                          <a:latin typeface="Nanum Gothic"/>
                          <a:ea typeface="Nanum Gothic"/>
                          <a:cs typeface="Nanum Gothic"/>
                          <a:sym typeface="Nanum Gothic"/>
                        </a:rPr>
                        <a:t>이현준</a:t>
                      </a:r>
                      <a:endParaRPr sz="1800" u="none" cap="none" strike="noStrike">
                        <a:solidFill>
                          <a:srgbClr val="3A3838"/>
                        </a:solidFill>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lang="ko-KR" sz="1600" u="none" cap="none" strike="noStrike">
                          <a:solidFill>
                            <a:srgbClr val="3A3838"/>
                          </a:solidFill>
                          <a:latin typeface="Nanum Gothic"/>
                          <a:ea typeface="Nanum Gothic"/>
                          <a:cs typeface="Nanum Gothic"/>
                          <a:sym typeface="Nanum Gothic"/>
                        </a:rPr>
                        <a:t>팀장</a:t>
                      </a:r>
                      <a:endParaRPr sz="1600" u="none" cap="none" strike="noStrike">
                        <a:solidFill>
                          <a:srgbClr val="3A3838"/>
                        </a:solidFill>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Nanum Gothic"/>
                          <a:ea typeface="Nanum Gothic"/>
                          <a:cs typeface="Nanum Gothic"/>
                          <a:sym typeface="Nanum Gothic"/>
                        </a:rPr>
                        <a:t>▶ </a:t>
                      </a:r>
                      <a:r>
                        <a:rPr lang="ko-KR" sz="1600" u="none" cap="none" strike="noStrike">
                          <a:solidFill>
                            <a:srgbClr val="3A3838"/>
                          </a:solidFill>
                          <a:latin typeface="Nanum Gothic"/>
                          <a:ea typeface="Nanum Gothic"/>
                          <a:cs typeface="Nanum Gothic"/>
                          <a:sym typeface="Nanum Gothic"/>
                        </a:rPr>
                        <a:t>데이터</a:t>
                      </a:r>
                      <a:r>
                        <a:rPr lang="ko-KR" sz="1600">
                          <a:solidFill>
                            <a:srgbClr val="3A3838"/>
                          </a:solidFill>
                          <a:latin typeface="Nanum Gothic"/>
                          <a:ea typeface="Nanum Gothic"/>
                          <a:cs typeface="Nanum Gothic"/>
                          <a:sym typeface="Nanum Gothic"/>
                        </a:rPr>
                        <a:t> 수집 및 DB 적재</a:t>
                      </a:r>
                      <a:endParaRPr sz="1400" u="none" cap="none" strike="noStrike">
                        <a:latin typeface="Nanum Gothic"/>
                        <a:ea typeface="Nanum Gothic"/>
                        <a:cs typeface="Nanum Gothic"/>
                        <a:sym typeface="Nanum Gothic"/>
                      </a:endParaRPr>
                    </a:p>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Nanum Gothic"/>
                          <a:ea typeface="Nanum Gothic"/>
                          <a:cs typeface="Nanum Gothic"/>
                          <a:sym typeface="Nanum Gothic"/>
                        </a:rPr>
                        <a:t>▶ </a:t>
                      </a:r>
                      <a:r>
                        <a:rPr lang="ko-KR" sz="1600">
                          <a:solidFill>
                            <a:srgbClr val="3A3838"/>
                          </a:solidFill>
                          <a:latin typeface="Nanum Gothic"/>
                          <a:ea typeface="Nanum Gothic"/>
                          <a:cs typeface="Nanum Gothic"/>
                          <a:sym typeface="Nanum Gothic"/>
                        </a:rPr>
                        <a:t>웹 app 서비스 페이지 구현</a:t>
                      </a:r>
                      <a:endParaRPr sz="1600" u="none" cap="none" strike="noStrike">
                        <a:solidFill>
                          <a:srgbClr val="3A3838"/>
                        </a:solidFill>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020100">
                <a:tc>
                  <a:txBody>
                    <a:bodyPr/>
                    <a:lstStyle/>
                    <a:p>
                      <a:pPr indent="0" lvl="0" marL="0" marR="0" rtl="0" algn="ctr">
                        <a:lnSpc>
                          <a:spcPct val="100000"/>
                        </a:lnSpc>
                        <a:spcBef>
                          <a:spcPts val="0"/>
                        </a:spcBef>
                        <a:spcAft>
                          <a:spcPts val="0"/>
                        </a:spcAft>
                        <a:buClr>
                          <a:srgbClr val="3A3838"/>
                        </a:buClr>
                        <a:buSzPts val="1600"/>
                        <a:buFont typeface="Calibri"/>
                        <a:buNone/>
                      </a:pPr>
                      <a:r>
                        <a:rPr lang="ko-KR" sz="1600">
                          <a:solidFill>
                            <a:srgbClr val="3A3838"/>
                          </a:solidFill>
                          <a:latin typeface="Nanum Gothic"/>
                          <a:ea typeface="Nanum Gothic"/>
                          <a:cs typeface="Nanum Gothic"/>
                          <a:sym typeface="Nanum Gothic"/>
                        </a:rPr>
                        <a:t>김민주</a:t>
                      </a:r>
                      <a:endParaRPr sz="1800" u="none" cap="none" strike="noStrike">
                        <a:solidFill>
                          <a:srgbClr val="3A3838"/>
                        </a:solidFill>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lang="ko-KR" sz="1600" u="none" cap="none" strike="noStrike">
                          <a:solidFill>
                            <a:srgbClr val="3A3838"/>
                          </a:solidFill>
                          <a:latin typeface="Nanum Gothic"/>
                          <a:ea typeface="Nanum Gothic"/>
                          <a:cs typeface="Nanum Gothic"/>
                          <a:sym typeface="Nanum Gothic"/>
                        </a:rPr>
                        <a:t>팀원</a:t>
                      </a:r>
                      <a:endParaRPr sz="1600" u="none" cap="none" strike="noStrike">
                        <a:solidFill>
                          <a:srgbClr val="3A3838"/>
                        </a:solidFill>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Nanum Gothic"/>
                          <a:ea typeface="Nanum Gothic"/>
                          <a:cs typeface="Nanum Gothic"/>
                          <a:sym typeface="Nanum Gothic"/>
                        </a:rPr>
                        <a:t>▶ </a:t>
                      </a:r>
                      <a:r>
                        <a:rPr lang="ko-KR" sz="1600">
                          <a:solidFill>
                            <a:srgbClr val="3A3838"/>
                          </a:solidFill>
                          <a:latin typeface="Nanum Gothic"/>
                          <a:ea typeface="Nanum Gothic"/>
                          <a:cs typeface="Nanum Gothic"/>
                          <a:sym typeface="Nanum Gothic"/>
                        </a:rPr>
                        <a:t>웹 app Framework 토대 구현 </a:t>
                      </a:r>
                      <a:endParaRPr sz="1600" u="none" cap="none" strike="noStrike">
                        <a:solidFill>
                          <a:srgbClr val="3A3838"/>
                        </a:solidFill>
                        <a:latin typeface="Nanum Gothic"/>
                        <a:ea typeface="Nanum Gothic"/>
                        <a:cs typeface="Nanum Gothic"/>
                        <a:sym typeface="Nanum Gothic"/>
                      </a:endParaRPr>
                    </a:p>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Nanum Gothic"/>
                          <a:ea typeface="Nanum Gothic"/>
                          <a:cs typeface="Nanum Gothic"/>
                          <a:sym typeface="Nanum Gothic"/>
                        </a:rPr>
                        <a:t>▶ </a:t>
                      </a:r>
                      <a:r>
                        <a:rPr lang="ko-KR" sz="1600">
                          <a:solidFill>
                            <a:srgbClr val="3A3838"/>
                          </a:solidFill>
                          <a:latin typeface="Nanum Gothic"/>
                          <a:ea typeface="Nanum Gothic"/>
                          <a:cs typeface="Nanum Gothic"/>
                          <a:sym typeface="Nanum Gothic"/>
                        </a:rPr>
                        <a:t>대시보드 구현 </a:t>
                      </a:r>
                      <a:endParaRPr sz="1600" u="none" cap="none" strike="noStrike">
                        <a:solidFill>
                          <a:srgbClr val="3A3838"/>
                        </a:solidFill>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20100">
                <a:tc>
                  <a:txBody>
                    <a:bodyPr/>
                    <a:lstStyle/>
                    <a:p>
                      <a:pPr indent="0" lvl="0" marL="0" marR="0" rtl="0" algn="ctr">
                        <a:lnSpc>
                          <a:spcPct val="100000"/>
                        </a:lnSpc>
                        <a:spcBef>
                          <a:spcPts val="0"/>
                        </a:spcBef>
                        <a:spcAft>
                          <a:spcPts val="0"/>
                        </a:spcAft>
                        <a:buClr>
                          <a:srgbClr val="3A3838"/>
                        </a:buClr>
                        <a:buSzPts val="1600"/>
                        <a:buFont typeface="Calibri"/>
                        <a:buNone/>
                      </a:pPr>
                      <a:r>
                        <a:rPr lang="ko-KR" sz="1600">
                          <a:solidFill>
                            <a:srgbClr val="3A3838"/>
                          </a:solidFill>
                          <a:latin typeface="Nanum Gothic"/>
                          <a:ea typeface="Nanum Gothic"/>
                          <a:cs typeface="Nanum Gothic"/>
                          <a:sym typeface="Nanum Gothic"/>
                        </a:rPr>
                        <a:t>김상현</a:t>
                      </a:r>
                      <a:endParaRPr sz="1800" u="none" cap="none" strike="noStrike">
                        <a:solidFill>
                          <a:srgbClr val="3A3838"/>
                        </a:solidFill>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lang="ko-KR" sz="1600" u="none" cap="none" strike="noStrike">
                          <a:solidFill>
                            <a:srgbClr val="3A3838"/>
                          </a:solidFill>
                          <a:latin typeface="Nanum Gothic"/>
                          <a:ea typeface="Nanum Gothic"/>
                          <a:cs typeface="Nanum Gothic"/>
                          <a:sym typeface="Nanum Gothic"/>
                        </a:rPr>
                        <a:t>팀원</a:t>
                      </a:r>
                      <a:endParaRPr sz="1400" u="none" cap="none" strike="noStrike">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Nanum Gothic"/>
                          <a:ea typeface="Nanum Gothic"/>
                          <a:cs typeface="Nanum Gothic"/>
                          <a:sym typeface="Nanum Gothic"/>
                        </a:rPr>
                        <a:t>▶ </a:t>
                      </a:r>
                      <a:r>
                        <a:rPr lang="ko-KR" sz="1600">
                          <a:solidFill>
                            <a:srgbClr val="3A3838"/>
                          </a:solidFill>
                          <a:latin typeface="Nanum Gothic"/>
                          <a:ea typeface="Nanum Gothic"/>
                          <a:cs typeface="Nanum Gothic"/>
                          <a:sym typeface="Nanum Gothic"/>
                        </a:rPr>
                        <a:t>웹 app Framework 토대 구현 </a:t>
                      </a:r>
                      <a:endParaRPr sz="1400" u="none" cap="none" strike="noStrike">
                        <a:latin typeface="Nanum Gothic"/>
                        <a:ea typeface="Nanum Gothic"/>
                        <a:cs typeface="Nanum Gothic"/>
                        <a:sym typeface="Nanum Gothic"/>
                      </a:endParaRPr>
                    </a:p>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Nanum Gothic"/>
                          <a:ea typeface="Nanum Gothic"/>
                          <a:cs typeface="Nanum Gothic"/>
                          <a:sym typeface="Nanum Gothic"/>
                        </a:rPr>
                        <a:t>▶ </a:t>
                      </a:r>
                      <a:r>
                        <a:rPr lang="ko-KR" sz="1600">
                          <a:solidFill>
                            <a:srgbClr val="3A3838"/>
                          </a:solidFill>
                          <a:latin typeface="Nanum Gothic"/>
                          <a:ea typeface="Nanum Gothic"/>
                          <a:cs typeface="Nanum Gothic"/>
                          <a:sym typeface="Nanum Gothic"/>
                        </a:rPr>
                        <a:t>웹 app 서비스 페이지 구현</a:t>
                      </a:r>
                      <a:endParaRPr sz="1600" u="none" cap="none" strike="noStrike">
                        <a:solidFill>
                          <a:srgbClr val="3A3838"/>
                        </a:solidFill>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020100">
                <a:tc>
                  <a:txBody>
                    <a:bodyPr/>
                    <a:lstStyle/>
                    <a:p>
                      <a:pPr indent="0" lvl="0" marL="0" marR="0" rtl="0" algn="ctr">
                        <a:lnSpc>
                          <a:spcPct val="100000"/>
                        </a:lnSpc>
                        <a:spcBef>
                          <a:spcPts val="0"/>
                        </a:spcBef>
                        <a:spcAft>
                          <a:spcPts val="0"/>
                        </a:spcAft>
                        <a:buClr>
                          <a:schemeClr val="dk1"/>
                        </a:buClr>
                        <a:buSzPts val="1800"/>
                        <a:buFont typeface="Calibri"/>
                        <a:buNone/>
                      </a:pPr>
                      <a:r>
                        <a:rPr lang="ko-KR" sz="1600">
                          <a:solidFill>
                            <a:srgbClr val="3A3838"/>
                          </a:solidFill>
                          <a:latin typeface="Nanum Gothic"/>
                          <a:ea typeface="Nanum Gothic"/>
                          <a:cs typeface="Nanum Gothic"/>
                          <a:sym typeface="Nanum Gothic"/>
                        </a:rPr>
                        <a:t>송지연</a:t>
                      </a:r>
                      <a:endParaRPr sz="1600" u="none" cap="none" strike="noStrike">
                        <a:solidFill>
                          <a:srgbClr val="3A3838"/>
                        </a:solidFill>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lang="ko-KR" sz="1600">
                          <a:solidFill>
                            <a:srgbClr val="3A3838"/>
                          </a:solidFill>
                          <a:latin typeface="Nanum Gothic"/>
                          <a:ea typeface="Nanum Gothic"/>
                          <a:cs typeface="Nanum Gothic"/>
                          <a:sym typeface="Nanum Gothic"/>
                        </a:rPr>
                        <a:t>팀원</a:t>
                      </a:r>
                      <a:endParaRPr sz="1600" u="none" cap="none" strike="noStrike">
                        <a:solidFill>
                          <a:srgbClr val="3A3838"/>
                        </a:solidFill>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lnSpc>
                          <a:spcPct val="150000"/>
                        </a:lnSpc>
                        <a:spcBef>
                          <a:spcPts val="0"/>
                        </a:spcBef>
                        <a:spcAft>
                          <a:spcPts val="0"/>
                        </a:spcAft>
                        <a:buClr>
                          <a:srgbClr val="3A3838"/>
                        </a:buClr>
                        <a:buSzPts val="1600"/>
                        <a:buFont typeface="Noto Sans Symbols"/>
                        <a:buNone/>
                      </a:pPr>
                      <a:r>
                        <a:rPr b="1" lang="ko-KR" sz="1600">
                          <a:solidFill>
                            <a:srgbClr val="3A3838"/>
                          </a:solidFill>
                          <a:latin typeface="Nanum Gothic"/>
                          <a:ea typeface="Nanum Gothic"/>
                          <a:cs typeface="Nanum Gothic"/>
                          <a:sym typeface="Nanum Gothic"/>
                        </a:rPr>
                        <a:t>▶ </a:t>
                      </a:r>
                      <a:r>
                        <a:rPr lang="ko-KR" sz="1600">
                          <a:solidFill>
                            <a:srgbClr val="3A3838"/>
                          </a:solidFill>
                          <a:latin typeface="Nanum Gothic"/>
                          <a:ea typeface="Nanum Gothic"/>
                          <a:cs typeface="Nanum Gothic"/>
                          <a:sym typeface="Nanum Gothic"/>
                        </a:rPr>
                        <a:t>데이터 수집 및 DB 적재</a:t>
                      </a:r>
                      <a:endParaRPr>
                        <a:latin typeface="Nanum Gothic"/>
                        <a:ea typeface="Nanum Gothic"/>
                        <a:cs typeface="Nanum Gothic"/>
                        <a:sym typeface="Nanum Gothic"/>
                      </a:endParaRPr>
                    </a:p>
                    <a:p>
                      <a:pPr indent="0" lvl="0" marL="0" rtl="0" algn="l">
                        <a:lnSpc>
                          <a:spcPct val="150000"/>
                        </a:lnSpc>
                        <a:spcBef>
                          <a:spcPts val="0"/>
                        </a:spcBef>
                        <a:spcAft>
                          <a:spcPts val="0"/>
                        </a:spcAft>
                        <a:buClr>
                          <a:srgbClr val="3A3838"/>
                        </a:buClr>
                        <a:buSzPts val="1600"/>
                        <a:buFont typeface="Noto Sans Symbols"/>
                        <a:buNone/>
                      </a:pPr>
                      <a:r>
                        <a:rPr b="1" lang="ko-KR" sz="1600">
                          <a:solidFill>
                            <a:srgbClr val="3A3838"/>
                          </a:solidFill>
                          <a:latin typeface="Nanum Gothic"/>
                          <a:ea typeface="Nanum Gothic"/>
                          <a:cs typeface="Nanum Gothic"/>
                          <a:sym typeface="Nanum Gothic"/>
                        </a:rPr>
                        <a:t>▶ </a:t>
                      </a:r>
                      <a:r>
                        <a:rPr lang="ko-KR" sz="1600">
                          <a:solidFill>
                            <a:srgbClr val="3A3838"/>
                          </a:solidFill>
                          <a:latin typeface="Nanum Gothic"/>
                          <a:ea typeface="Nanum Gothic"/>
                          <a:cs typeface="Nanum Gothic"/>
                          <a:sym typeface="Nanum Gothic"/>
                        </a:rPr>
                        <a:t>대시보드 구현 </a:t>
                      </a:r>
                      <a:endParaRPr sz="1600">
                        <a:solidFill>
                          <a:srgbClr val="3A3838"/>
                        </a:solidFill>
                        <a:latin typeface="Nanum Gothic"/>
                        <a:ea typeface="Nanum Gothic"/>
                        <a:cs typeface="Nanum Gothic"/>
                        <a:sym typeface="Nanum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230" name="Google Shape;230;g2499a7d4f17_7_334"/>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팀원 및 담당업무</a:t>
            </a:r>
            <a:endParaRPr sz="1200">
              <a:latin typeface="Nanum Gothic"/>
              <a:ea typeface="Nanum Gothic"/>
              <a:cs typeface="Nanum Gothic"/>
              <a:sym typeface="Nanum Gothic"/>
            </a:endParaRPr>
          </a:p>
        </p:txBody>
      </p:sp>
      <p:sp>
        <p:nvSpPr>
          <p:cNvPr id="231" name="Google Shape;231;g2499a7d4f17_7_334"/>
          <p:cNvSpPr txBox="1"/>
          <p:nvPr/>
        </p:nvSpPr>
        <p:spPr>
          <a:xfrm>
            <a:off x="686325" y="428675"/>
            <a:ext cx="418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02.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팀 구성 및 역할</a:t>
            </a:r>
            <a:endParaRPr b="1" i="0" sz="2500" u="none" cap="none" strike="noStrike">
              <a:solidFill>
                <a:srgbClr val="3F3F3F"/>
              </a:solidFill>
              <a:latin typeface="Nanum Gothic"/>
              <a:ea typeface="Nanum Gothic"/>
              <a:cs typeface="Nanum Gothic"/>
              <a:sym typeface="Nanum Gothic"/>
            </a:endParaRPr>
          </a:p>
        </p:txBody>
      </p:sp>
      <p:sp>
        <p:nvSpPr>
          <p:cNvPr id="232" name="Google Shape;232;g2499a7d4f17_7_334"/>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236" name="Shape 236"/>
        <p:cNvGrpSpPr/>
        <p:nvPr/>
      </p:nvGrpSpPr>
      <p:grpSpPr>
        <a:xfrm>
          <a:off x="0" y="0"/>
          <a:ext cx="0" cy="0"/>
          <a:chOff x="0" y="0"/>
          <a:chExt cx="0" cy="0"/>
        </a:xfrm>
      </p:grpSpPr>
      <p:sp>
        <p:nvSpPr>
          <p:cNvPr id="237" name="Google Shape;237;g2499a7d4f17_5_198"/>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38" name="Google Shape;238;g2499a7d4f17_5_198"/>
          <p:cNvGraphicFramePr/>
          <p:nvPr/>
        </p:nvGraphicFramePr>
        <p:xfrm>
          <a:off x="1000417" y="1451814"/>
          <a:ext cx="3000000" cy="3000000"/>
        </p:xfrm>
        <a:graphic>
          <a:graphicData uri="http://schemas.openxmlformats.org/drawingml/2006/table">
            <a:tbl>
              <a:tblPr bandRow="1" firstRow="1">
                <a:noFill/>
                <a:tableStyleId>{C2602A0B-0DC7-402D-A629-305150811E5B}</a:tableStyleId>
              </a:tblPr>
              <a:tblGrid>
                <a:gridCol w="2069725"/>
                <a:gridCol w="2346425"/>
                <a:gridCol w="3887925"/>
                <a:gridCol w="2027125"/>
              </a:tblGrid>
              <a:tr h="375575">
                <a:tc>
                  <a:txBody>
                    <a:bodyPr/>
                    <a:lstStyle/>
                    <a:p>
                      <a:pPr indent="0" lvl="0" marL="0" marR="0" rtl="0" algn="ctr">
                        <a:lnSpc>
                          <a:spcPct val="120000"/>
                        </a:lnSpc>
                        <a:spcBef>
                          <a:spcPts val="0"/>
                        </a:spcBef>
                        <a:spcAft>
                          <a:spcPts val="0"/>
                        </a:spcAft>
                        <a:buClr>
                          <a:srgbClr val="000000"/>
                        </a:buClr>
                        <a:buSzPts val="1500"/>
                        <a:buFont typeface="Arial"/>
                        <a:buNone/>
                      </a:pPr>
                      <a:r>
                        <a:rPr lang="ko-KR" sz="1500" u="none" cap="none" strike="noStrike">
                          <a:latin typeface="Nanum Gothic"/>
                          <a:ea typeface="Nanum Gothic"/>
                          <a:cs typeface="Nanum Gothic"/>
                          <a:sym typeface="Nanum Gothic"/>
                        </a:rPr>
                        <a:t>구분</a:t>
                      </a:r>
                      <a:endParaRPr sz="1500" u="none" cap="none" strike="noStrike">
                        <a:latin typeface="Nanum Gothic"/>
                        <a:ea typeface="Nanum Gothic"/>
                        <a:cs typeface="Nanum Gothic"/>
                        <a:sym typeface="Nanum Gothic"/>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20000"/>
                        </a:lnSpc>
                        <a:spcBef>
                          <a:spcPts val="0"/>
                        </a:spcBef>
                        <a:spcAft>
                          <a:spcPts val="0"/>
                        </a:spcAft>
                        <a:buClr>
                          <a:srgbClr val="000000"/>
                        </a:buClr>
                        <a:buSzPts val="1500"/>
                        <a:buFont typeface="Arial"/>
                        <a:buNone/>
                      </a:pPr>
                      <a:r>
                        <a:rPr lang="ko-KR" sz="1500" u="none" cap="none" strike="noStrike">
                          <a:latin typeface="Nanum Gothic"/>
                          <a:ea typeface="Nanum Gothic"/>
                          <a:cs typeface="Nanum Gothic"/>
                          <a:sym typeface="Nanum Gothic"/>
                        </a:rPr>
                        <a:t>기간</a:t>
                      </a:r>
                      <a:endParaRPr sz="1500" u="none" cap="none" strike="noStrike">
                        <a:latin typeface="Nanum Gothic"/>
                        <a:ea typeface="Nanum Gothic"/>
                        <a:cs typeface="Nanum Gothic"/>
                        <a:sym typeface="Nanum Gothic"/>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20000"/>
                        </a:lnSpc>
                        <a:spcBef>
                          <a:spcPts val="0"/>
                        </a:spcBef>
                        <a:spcAft>
                          <a:spcPts val="0"/>
                        </a:spcAft>
                        <a:buClr>
                          <a:srgbClr val="000000"/>
                        </a:buClr>
                        <a:buSzPts val="1500"/>
                        <a:buFont typeface="Arial"/>
                        <a:buNone/>
                      </a:pPr>
                      <a:r>
                        <a:rPr lang="ko-KR" sz="1500" u="none" cap="none" strike="noStrike">
                          <a:latin typeface="Nanum Gothic"/>
                          <a:ea typeface="Nanum Gothic"/>
                          <a:cs typeface="Nanum Gothic"/>
                          <a:sym typeface="Nanum Gothic"/>
                        </a:rPr>
                        <a:t>활동</a:t>
                      </a:r>
                      <a:endParaRPr sz="1500" u="none" cap="none" strike="noStrike">
                        <a:latin typeface="Nanum Gothic"/>
                        <a:ea typeface="Nanum Gothic"/>
                        <a:cs typeface="Nanum Gothic"/>
                        <a:sym typeface="Nanum Gothic"/>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20000"/>
                        </a:lnSpc>
                        <a:spcBef>
                          <a:spcPts val="0"/>
                        </a:spcBef>
                        <a:spcAft>
                          <a:spcPts val="0"/>
                        </a:spcAft>
                        <a:buClr>
                          <a:srgbClr val="000000"/>
                        </a:buClr>
                        <a:buSzPts val="1500"/>
                        <a:buFont typeface="Arial"/>
                        <a:buNone/>
                      </a:pPr>
                      <a:r>
                        <a:rPr lang="ko-KR" sz="1500" u="none" cap="none" strike="noStrike">
                          <a:latin typeface="Nanum Gothic"/>
                          <a:ea typeface="Nanum Gothic"/>
                          <a:cs typeface="Nanum Gothic"/>
                          <a:sym typeface="Nanum Gothic"/>
                        </a:rPr>
                        <a:t>비고</a:t>
                      </a:r>
                      <a:endParaRPr sz="1500" u="none" cap="none" strike="noStrike">
                        <a:latin typeface="Nanum Gothic"/>
                        <a:ea typeface="Nanum Gothic"/>
                        <a:cs typeface="Nanum Gothic"/>
                        <a:sym typeface="Nanum Gothic"/>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576650">
                <a:tc>
                  <a:txBody>
                    <a:bodyPr/>
                    <a:lstStyle/>
                    <a:p>
                      <a:pPr indent="0" lvl="0" marL="0" marR="0" rtl="0" algn="ctr">
                        <a:lnSpc>
                          <a:spcPct val="120000"/>
                        </a:lnSpc>
                        <a:spcBef>
                          <a:spcPts val="0"/>
                        </a:spcBef>
                        <a:spcAft>
                          <a:spcPts val="0"/>
                        </a:spcAft>
                        <a:buClr>
                          <a:srgbClr val="000000"/>
                        </a:buClr>
                        <a:buSzPts val="1500"/>
                        <a:buFont typeface="Arial"/>
                        <a:buNone/>
                      </a:pPr>
                      <a:r>
                        <a:rPr lang="ko-KR" sz="1500" u="none" cap="none" strike="noStrike">
                          <a:solidFill>
                            <a:srgbClr val="3A3838"/>
                          </a:solidFill>
                          <a:latin typeface="Nanum Gothic"/>
                          <a:ea typeface="Nanum Gothic"/>
                          <a:cs typeface="Nanum Gothic"/>
                          <a:sym typeface="Nanum Gothic"/>
                        </a:rPr>
                        <a:t>사전 기획</a:t>
                      </a:r>
                      <a:endParaRPr sz="1500" u="none" cap="none" strike="noStrike">
                        <a:solidFill>
                          <a:srgbClr val="3A3838"/>
                        </a:solidFill>
                        <a:latin typeface="Nanum Gothic"/>
                        <a:ea typeface="Nanum Gothic"/>
                        <a:cs typeface="Nanum Gothic"/>
                        <a:sym typeface="Nanum Gothic"/>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20000"/>
                        </a:lnSpc>
                        <a:spcBef>
                          <a:spcPts val="0"/>
                        </a:spcBef>
                        <a:spcAft>
                          <a:spcPts val="0"/>
                        </a:spcAft>
                        <a:buClr>
                          <a:srgbClr val="3A3838"/>
                        </a:buClr>
                        <a:buSzPts val="1500"/>
                        <a:buFont typeface="Arial"/>
                        <a:buNone/>
                      </a:pPr>
                      <a:r>
                        <a:rPr lang="ko-KR" sz="1500">
                          <a:solidFill>
                            <a:srgbClr val="3A3838"/>
                          </a:solidFill>
                          <a:latin typeface="Nanum Gothic"/>
                          <a:ea typeface="Nanum Gothic"/>
                          <a:cs typeface="Nanum Gothic"/>
                          <a:sym typeface="Nanum Gothic"/>
                        </a:rPr>
                        <a:t>5/15(월) ~ 5/16(화)</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lang="ko-KR" sz="1500" u="none" cap="none" strike="noStrike">
                          <a:solidFill>
                            <a:srgbClr val="3A3838"/>
                          </a:solidFill>
                          <a:latin typeface="Nanum Gothic"/>
                          <a:ea typeface="Nanum Gothic"/>
                          <a:cs typeface="Nanum Gothic"/>
                          <a:sym typeface="Nanum Gothic"/>
                        </a:rPr>
                        <a:t>▶ 프로젝트 기획 및 주제 선정</a:t>
                      </a:r>
                      <a:endParaRPr sz="1500" u="none" cap="none" strike="noStrike">
                        <a:solidFill>
                          <a:srgbClr val="3A3838"/>
                        </a:solidFill>
                        <a:latin typeface="Nanum Gothic"/>
                        <a:ea typeface="Nanum Gothic"/>
                        <a:cs typeface="Nanum Gothic"/>
                        <a:sym typeface="Nanum Gothic"/>
                      </a:endParaRPr>
                    </a:p>
                    <a:p>
                      <a:pPr indent="0" lvl="0" marL="0" marR="0" rtl="0" algn="l">
                        <a:lnSpc>
                          <a:spcPct val="120000"/>
                        </a:lnSpc>
                        <a:spcBef>
                          <a:spcPts val="0"/>
                        </a:spcBef>
                        <a:spcAft>
                          <a:spcPts val="0"/>
                        </a:spcAft>
                        <a:buClr>
                          <a:srgbClr val="3A3838"/>
                        </a:buClr>
                        <a:buSzPts val="1500"/>
                        <a:buFont typeface="Arial"/>
                        <a:buNone/>
                      </a:pPr>
                      <a:r>
                        <a:rPr lang="ko-KR" sz="1500" u="none" cap="none" strike="noStrike">
                          <a:solidFill>
                            <a:srgbClr val="3A3838"/>
                          </a:solidFill>
                          <a:latin typeface="Nanum Gothic"/>
                          <a:ea typeface="Nanum Gothic"/>
                          <a:cs typeface="Nanum Gothic"/>
                          <a:sym typeface="Nanum Gothic"/>
                        </a:rPr>
                        <a:t>▶ 기획안 작성</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lang="ko-KR" sz="1500" u="none" cap="none" strike="noStrike">
                          <a:solidFill>
                            <a:srgbClr val="3A3838"/>
                          </a:solidFill>
                          <a:latin typeface="Nanum Gothic"/>
                          <a:ea typeface="Nanum Gothic"/>
                          <a:cs typeface="Nanum Gothic"/>
                          <a:sym typeface="Nanum Gothic"/>
                        </a:rPr>
                        <a:t>▶ 아이디어 선정</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975450">
                <a:tc>
                  <a:txBody>
                    <a:bodyPr/>
                    <a:lstStyle/>
                    <a:p>
                      <a:pPr indent="0" lvl="0" marL="0" marR="0" rtl="0" algn="ctr">
                        <a:lnSpc>
                          <a:spcPct val="120000"/>
                        </a:lnSpc>
                        <a:spcBef>
                          <a:spcPts val="0"/>
                        </a:spcBef>
                        <a:spcAft>
                          <a:spcPts val="0"/>
                        </a:spcAft>
                        <a:buClr>
                          <a:srgbClr val="000000"/>
                        </a:buClr>
                        <a:buSzPts val="1500"/>
                        <a:buFont typeface="Arial"/>
                        <a:buNone/>
                      </a:pPr>
                      <a:r>
                        <a:rPr lang="ko-KR" sz="1500" u="none" cap="none" strike="noStrike">
                          <a:solidFill>
                            <a:srgbClr val="3A3838"/>
                          </a:solidFill>
                          <a:latin typeface="Nanum Gothic"/>
                          <a:ea typeface="Nanum Gothic"/>
                          <a:cs typeface="Nanum Gothic"/>
                          <a:sym typeface="Nanum Gothic"/>
                        </a:rPr>
                        <a:t>데이터 수집</a:t>
                      </a:r>
                      <a:r>
                        <a:rPr lang="ko-KR" sz="1500">
                          <a:solidFill>
                            <a:srgbClr val="3A3838"/>
                          </a:solidFill>
                          <a:latin typeface="Nanum Gothic"/>
                          <a:ea typeface="Nanum Gothic"/>
                          <a:cs typeface="Nanum Gothic"/>
                          <a:sym typeface="Nanum Gothic"/>
                        </a:rPr>
                        <a:t> 및 전처리</a:t>
                      </a:r>
                      <a:endParaRPr sz="1500" u="none" cap="none" strike="noStrike">
                        <a:solidFill>
                          <a:srgbClr val="3A3838"/>
                        </a:solidFill>
                        <a:latin typeface="Nanum Gothic"/>
                        <a:ea typeface="Nanum Gothic"/>
                        <a:cs typeface="Nanum Gothic"/>
                        <a:sym typeface="Nanum Gothic"/>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3A3838"/>
                        </a:buClr>
                        <a:buSzPts val="1500"/>
                        <a:buFont typeface="Arial"/>
                        <a:buNone/>
                      </a:pPr>
                      <a:r>
                        <a:rPr lang="ko-KR" sz="1500">
                          <a:solidFill>
                            <a:srgbClr val="3A3838"/>
                          </a:solidFill>
                          <a:latin typeface="Nanum Gothic"/>
                          <a:ea typeface="Nanum Gothic"/>
                          <a:cs typeface="Nanum Gothic"/>
                          <a:sym typeface="Nanum Gothic"/>
                        </a:rPr>
                        <a:t>5/16(화) ~ 5/19(금)</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lang="ko-KR" sz="1500" u="none" cap="none" strike="noStrike">
                          <a:solidFill>
                            <a:srgbClr val="3A3838"/>
                          </a:solidFill>
                          <a:latin typeface="Nanum Gothic"/>
                          <a:ea typeface="Nanum Gothic"/>
                          <a:cs typeface="Nanum Gothic"/>
                          <a:sym typeface="Nanum Gothic"/>
                        </a:rPr>
                        <a:t>▶ 필요 데이터  및 수집 절차 정의</a:t>
                      </a:r>
                      <a:endParaRPr sz="1500" u="none" cap="none" strike="noStrike">
                        <a:solidFill>
                          <a:srgbClr val="3A3838"/>
                        </a:solidFill>
                        <a:latin typeface="Nanum Gothic"/>
                        <a:ea typeface="Nanum Gothic"/>
                        <a:cs typeface="Nanum Gothic"/>
                        <a:sym typeface="Nanum Gothic"/>
                      </a:endParaRPr>
                    </a:p>
                    <a:p>
                      <a:pPr indent="0" lvl="0" marL="0" marR="0" rtl="0" algn="l">
                        <a:lnSpc>
                          <a:spcPct val="120000"/>
                        </a:lnSpc>
                        <a:spcBef>
                          <a:spcPts val="600"/>
                        </a:spcBef>
                        <a:spcAft>
                          <a:spcPts val="0"/>
                        </a:spcAft>
                        <a:buClr>
                          <a:srgbClr val="3A3838"/>
                        </a:buClr>
                        <a:buSzPts val="1500"/>
                        <a:buFont typeface="Arial"/>
                        <a:buNone/>
                      </a:pPr>
                      <a:r>
                        <a:rPr lang="ko-KR" sz="1500" u="none" cap="none" strike="noStrike">
                          <a:solidFill>
                            <a:srgbClr val="3A3838"/>
                          </a:solidFill>
                          <a:latin typeface="Nanum Gothic"/>
                          <a:ea typeface="Nanum Gothic"/>
                          <a:cs typeface="Nanum Gothic"/>
                          <a:sym typeface="Nanum Gothic"/>
                        </a:rPr>
                        <a:t>▶ 외부 데이터 수집 </a:t>
                      </a:r>
                      <a:r>
                        <a:rPr lang="ko-KR" sz="1500">
                          <a:solidFill>
                            <a:srgbClr val="3A3838"/>
                          </a:solidFill>
                          <a:latin typeface="Nanum Gothic"/>
                          <a:ea typeface="Nanum Gothic"/>
                          <a:cs typeface="Nanum Gothic"/>
                          <a:sym typeface="Nanum Gothic"/>
                        </a:rPr>
                        <a:t>및 DB 적재</a:t>
                      </a:r>
                      <a:endParaRPr sz="1500" u="none" cap="none" strike="noStrike">
                        <a:solidFill>
                          <a:srgbClr val="3A3838"/>
                        </a:solidFill>
                        <a:latin typeface="Nanum Gothic"/>
                        <a:ea typeface="Nanum Gothic"/>
                        <a:cs typeface="Nanum Gothic"/>
                        <a:sym typeface="Nanum Gothic"/>
                      </a:endParaRPr>
                    </a:p>
                    <a:p>
                      <a:pPr indent="0" lvl="0" marL="0" rtl="0" algn="l">
                        <a:lnSpc>
                          <a:spcPct val="120000"/>
                        </a:lnSpc>
                        <a:spcBef>
                          <a:spcPts val="0"/>
                        </a:spcBef>
                        <a:spcAft>
                          <a:spcPts val="0"/>
                        </a:spcAft>
                        <a:buClr>
                          <a:srgbClr val="3A3838"/>
                        </a:buClr>
                        <a:buSzPts val="1500"/>
                        <a:buFont typeface="Arial"/>
                        <a:buNone/>
                      </a:pPr>
                      <a:r>
                        <a:rPr lang="ko-KR" sz="1500">
                          <a:solidFill>
                            <a:srgbClr val="3A3838"/>
                          </a:solidFill>
                          <a:latin typeface="Nanum Gothic"/>
                          <a:ea typeface="Nanum Gothic"/>
                          <a:cs typeface="Nanum Gothic"/>
                          <a:sym typeface="Nanum Gothic"/>
                        </a:rPr>
                        <a:t>▶ 데이터 정제</a:t>
                      </a:r>
                      <a:endParaRPr sz="1500">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lang="ko-KR" sz="1500" u="none" cap="none" strike="noStrike">
                          <a:solidFill>
                            <a:srgbClr val="3A3838"/>
                          </a:solidFill>
                          <a:latin typeface="Nanum Gothic"/>
                          <a:ea typeface="Nanum Gothic"/>
                          <a:cs typeface="Nanum Gothic"/>
                          <a:sym typeface="Nanum Gothic"/>
                        </a:rPr>
                        <a:t>▶ </a:t>
                      </a:r>
                      <a:r>
                        <a:rPr lang="ko-KR" sz="1500">
                          <a:solidFill>
                            <a:srgbClr val="3A3838"/>
                          </a:solidFill>
                          <a:latin typeface="Nanum Gothic"/>
                          <a:ea typeface="Nanum Gothic"/>
                          <a:cs typeface="Nanum Gothic"/>
                          <a:sym typeface="Nanum Gothic"/>
                        </a:rPr>
                        <a:t>오전, 오후 회의 실시</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923375">
                <a:tc>
                  <a:txBody>
                    <a:bodyPr/>
                    <a:lstStyle/>
                    <a:p>
                      <a:pPr indent="0" lvl="0" marL="0" rtl="0" algn="ctr">
                        <a:lnSpc>
                          <a:spcPct val="120000"/>
                        </a:lnSpc>
                        <a:spcBef>
                          <a:spcPts val="0"/>
                        </a:spcBef>
                        <a:spcAft>
                          <a:spcPts val="0"/>
                        </a:spcAft>
                        <a:buClr>
                          <a:srgbClr val="3A3838"/>
                        </a:buClr>
                        <a:buSzPts val="1500"/>
                        <a:buFont typeface="Calibri"/>
                        <a:buNone/>
                      </a:pPr>
                      <a:r>
                        <a:rPr lang="ko-KR" sz="1500">
                          <a:solidFill>
                            <a:srgbClr val="3A3838"/>
                          </a:solidFill>
                          <a:latin typeface="Nanum Gothic"/>
                          <a:ea typeface="Nanum Gothic"/>
                          <a:cs typeface="Nanum Gothic"/>
                          <a:sym typeface="Nanum Gothic"/>
                        </a:rPr>
                        <a:t>웹 app Framework</a:t>
                      </a:r>
                      <a:endParaRPr sz="1500">
                        <a:solidFill>
                          <a:srgbClr val="3A3838"/>
                        </a:solidFill>
                        <a:latin typeface="Nanum Gothic"/>
                        <a:ea typeface="Nanum Gothic"/>
                        <a:cs typeface="Nanum Gothic"/>
                        <a:sym typeface="Nanum Gothic"/>
                      </a:endParaRPr>
                    </a:p>
                    <a:p>
                      <a:pPr indent="0" lvl="0" marL="0" rtl="0" algn="ctr">
                        <a:lnSpc>
                          <a:spcPct val="120000"/>
                        </a:lnSpc>
                        <a:spcBef>
                          <a:spcPts val="0"/>
                        </a:spcBef>
                        <a:spcAft>
                          <a:spcPts val="0"/>
                        </a:spcAft>
                        <a:buClr>
                          <a:srgbClr val="3A3838"/>
                        </a:buClr>
                        <a:buSzPts val="1500"/>
                        <a:buFont typeface="Calibri"/>
                        <a:buNone/>
                      </a:pPr>
                      <a:r>
                        <a:rPr lang="ko-KR" sz="1500">
                          <a:solidFill>
                            <a:srgbClr val="3A3838"/>
                          </a:solidFill>
                          <a:latin typeface="Nanum Gothic"/>
                          <a:ea typeface="Nanum Gothic"/>
                          <a:cs typeface="Nanum Gothic"/>
                          <a:sym typeface="Nanum Gothic"/>
                        </a:rPr>
                        <a:t>토대 구현</a:t>
                      </a:r>
                      <a:endParaRPr sz="1500" u="none" cap="none" strike="noStrike">
                        <a:solidFill>
                          <a:srgbClr val="3A3838"/>
                        </a:solidFill>
                        <a:latin typeface="Nanum Gothic"/>
                        <a:ea typeface="Nanum Gothic"/>
                        <a:cs typeface="Nanum Gothic"/>
                        <a:sym typeface="Nanum Gothic"/>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20000"/>
                        </a:lnSpc>
                        <a:spcBef>
                          <a:spcPts val="0"/>
                        </a:spcBef>
                        <a:spcAft>
                          <a:spcPts val="0"/>
                        </a:spcAft>
                        <a:buClr>
                          <a:srgbClr val="3A3838"/>
                        </a:buClr>
                        <a:buSzPts val="1500"/>
                        <a:buFont typeface="Arial"/>
                        <a:buNone/>
                      </a:pPr>
                      <a:r>
                        <a:rPr lang="ko-KR" sz="1500">
                          <a:solidFill>
                            <a:srgbClr val="3A3838"/>
                          </a:solidFill>
                          <a:latin typeface="Nanum Gothic"/>
                          <a:ea typeface="Nanum Gothic"/>
                          <a:cs typeface="Nanum Gothic"/>
                          <a:sym typeface="Nanum Gothic"/>
                        </a:rPr>
                        <a:t>5/16(화) ~ 5/19(금)</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rtl="0" algn="l">
                        <a:lnSpc>
                          <a:spcPct val="120000"/>
                        </a:lnSpc>
                        <a:spcBef>
                          <a:spcPts val="0"/>
                        </a:spcBef>
                        <a:spcAft>
                          <a:spcPts val="0"/>
                        </a:spcAft>
                        <a:buClr>
                          <a:srgbClr val="3A3838"/>
                        </a:buClr>
                        <a:buSzPts val="1500"/>
                        <a:buFont typeface="Arial"/>
                        <a:buNone/>
                      </a:pPr>
                      <a:r>
                        <a:rPr lang="ko-KR" sz="1500">
                          <a:solidFill>
                            <a:srgbClr val="3A3838"/>
                          </a:solidFill>
                          <a:latin typeface="Nanum Gothic"/>
                          <a:ea typeface="Nanum Gothic"/>
                          <a:cs typeface="Nanum Gothic"/>
                          <a:sym typeface="Nanum Gothic"/>
                        </a:rPr>
                        <a:t>▶ 기획한 서비스를 보여주는 framework 구축</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lang="ko-KR" sz="1500" u="none" cap="none" strike="noStrike">
                          <a:solidFill>
                            <a:srgbClr val="3A3838"/>
                          </a:solidFill>
                          <a:latin typeface="Nanum Gothic"/>
                          <a:ea typeface="Nanum Gothic"/>
                          <a:cs typeface="Nanum Gothic"/>
                          <a:sym typeface="Nanum Gothic"/>
                        </a:rPr>
                        <a:t>▶ </a:t>
                      </a:r>
                      <a:r>
                        <a:rPr lang="ko-KR" sz="1500">
                          <a:solidFill>
                            <a:srgbClr val="3A3838"/>
                          </a:solidFill>
                          <a:latin typeface="Nanum Gothic"/>
                          <a:ea typeface="Nanum Gothic"/>
                          <a:cs typeface="Nanum Gothic"/>
                          <a:sym typeface="Nanum Gothic"/>
                        </a:rPr>
                        <a:t>오전, 오후 회의 실시</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668825">
                <a:tc>
                  <a:txBody>
                    <a:bodyPr/>
                    <a:lstStyle/>
                    <a:p>
                      <a:pPr indent="0" lvl="0" marL="0" marR="0" rtl="0" algn="ctr">
                        <a:lnSpc>
                          <a:spcPct val="120000"/>
                        </a:lnSpc>
                        <a:spcBef>
                          <a:spcPts val="0"/>
                        </a:spcBef>
                        <a:spcAft>
                          <a:spcPts val="0"/>
                        </a:spcAft>
                        <a:buClr>
                          <a:srgbClr val="3A3838"/>
                        </a:buClr>
                        <a:buSzPts val="1500"/>
                        <a:buFont typeface="Calibri"/>
                        <a:buNone/>
                      </a:pPr>
                      <a:r>
                        <a:rPr lang="ko-KR" sz="1500">
                          <a:solidFill>
                            <a:srgbClr val="3A3838"/>
                          </a:solidFill>
                          <a:latin typeface="Nanum Gothic"/>
                          <a:ea typeface="Nanum Gothic"/>
                          <a:cs typeface="Nanum Gothic"/>
                          <a:sym typeface="Nanum Gothic"/>
                        </a:rPr>
                        <a:t>웹 app 서비스</a:t>
                      </a:r>
                      <a:endParaRPr sz="1500">
                        <a:solidFill>
                          <a:srgbClr val="3A3838"/>
                        </a:solidFill>
                        <a:latin typeface="Nanum Gothic"/>
                        <a:ea typeface="Nanum Gothic"/>
                        <a:cs typeface="Nanum Gothic"/>
                        <a:sym typeface="Nanum Gothic"/>
                      </a:endParaRPr>
                    </a:p>
                    <a:p>
                      <a:pPr indent="0" lvl="0" marL="0" marR="0" rtl="0" algn="ctr">
                        <a:lnSpc>
                          <a:spcPct val="120000"/>
                        </a:lnSpc>
                        <a:spcBef>
                          <a:spcPts val="0"/>
                        </a:spcBef>
                        <a:spcAft>
                          <a:spcPts val="0"/>
                        </a:spcAft>
                        <a:buClr>
                          <a:srgbClr val="3A3838"/>
                        </a:buClr>
                        <a:buSzPts val="1500"/>
                        <a:buFont typeface="Calibri"/>
                        <a:buNone/>
                      </a:pPr>
                      <a:r>
                        <a:rPr lang="ko-KR" sz="1500">
                          <a:solidFill>
                            <a:srgbClr val="3A3838"/>
                          </a:solidFill>
                          <a:latin typeface="Nanum Gothic"/>
                          <a:ea typeface="Nanum Gothic"/>
                          <a:cs typeface="Nanum Gothic"/>
                          <a:sym typeface="Nanum Gothic"/>
                        </a:rPr>
                        <a:t>페이지 구현</a:t>
                      </a:r>
                      <a:endParaRPr sz="1500" u="none" cap="none" strike="noStrike">
                        <a:solidFill>
                          <a:srgbClr val="3A3838"/>
                        </a:solidFill>
                        <a:latin typeface="Nanum Gothic"/>
                        <a:ea typeface="Nanum Gothic"/>
                        <a:cs typeface="Nanum Gothic"/>
                        <a:sym typeface="Nanum Gothic"/>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3A3838"/>
                        </a:buClr>
                        <a:buSzPts val="1500"/>
                        <a:buFont typeface="Arial"/>
                        <a:buNone/>
                      </a:pPr>
                      <a:r>
                        <a:rPr lang="ko-KR" sz="1500">
                          <a:solidFill>
                            <a:srgbClr val="3A3838"/>
                          </a:solidFill>
                          <a:latin typeface="Nanum Gothic"/>
                          <a:ea typeface="Nanum Gothic"/>
                          <a:cs typeface="Nanum Gothic"/>
                          <a:sym typeface="Nanum Gothic"/>
                        </a:rPr>
                        <a:t>5</a:t>
                      </a:r>
                      <a:r>
                        <a:rPr lang="ko-KR" sz="1500" u="none" cap="none" strike="noStrike">
                          <a:solidFill>
                            <a:srgbClr val="3A3838"/>
                          </a:solidFill>
                          <a:latin typeface="Nanum Gothic"/>
                          <a:ea typeface="Nanum Gothic"/>
                          <a:cs typeface="Nanum Gothic"/>
                          <a:sym typeface="Nanum Gothic"/>
                        </a:rPr>
                        <a:t>/</a:t>
                      </a:r>
                      <a:r>
                        <a:rPr lang="ko-KR" sz="1500">
                          <a:solidFill>
                            <a:srgbClr val="3A3838"/>
                          </a:solidFill>
                          <a:latin typeface="Nanum Gothic"/>
                          <a:ea typeface="Nanum Gothic"/>
                          <a:cs typeface="Nanum Gothic"/>
                          <a:sym typeface="Nanum Gothic"/>
                        </a:rPr>
                        <a:t>22</a:t>
                      </a:r>
                      <a:r>
                        <a:rPr lang="ko-KR" sz="1500" u="none" cap="none" strike="noStrike">
                          <a:solidFill>
                            <a:srgbClr val="3A3838"/>
                          </a:solidFill>
                          <a:latin typeface="Nanum Gothic"/>
                          <a:ea typeface="Nanum Gothic"/>
                          <a:cs typeface="Nanum Gothic"/>
                          <a:sym typeface="Nanum Gothic"/>
                        </a:rPr>
                        <a:t>(</a:t>
                      </a:r>
                      <a:r>
                        <a:rPr lang="ko-KR" sz="1500">
                          <a:solidFill>
                            <a:srgbClr val="3A3838"/>
                          </a:solidFill>
                          <a:latin typeface="Nanum Gothic"/>
                          <a:ea typeface="Nanum Gothic"/>
                          <a:cs typeface="Nanum Gothic"/>
                          <a:sym typeface="Nanum Gothic"/>
                        </a:rPr>
                        <a:t>월</a:t>
                      </a:r>
                      <a:r>
                        <a:rPr lang="ko-KR" sz="1500" u="none" cap="none" strike="noStrike">
                          <a:solidFill>
                            <a:srgbClr val="3A3838"/>
                          </a:solidFill>
                          <a:latin typeface="Nanum Gothic"/>
                          <a:ea typeface="Nanum Gothic"/>
                          <a:cs typeface="Nanum Gothic"/>
                          <a:sym typeface="Nanum Gothic"/>
                        </a:rPr>
                        <a:t>) ~ </a:t>
                      </a:r>
                      <a:r>
                        <a:rPr lang="ko-KR" sz="1500">
                          <a:solidFill>
                            <a:srgbClr val="3A3838"/>
                          </a:solidFill>
                          <a:latin typeface="Nanum Gothic"/>
                          <a:ea typeface="Nanum Gothic"/>
                          <a:cs typeface="Nanum Gothic"/>
                          <a:sym typeface="Nanum Gothic"/>
                        </a:rPr>
                        <a:t>5</a:t>
                      </a:r>
                      <a:r>
                        <a:rPr lang="ko-KR" sz="1500" u="none" cap="none" strike="noStrike">
                          <a:solidFill>
                            <a:srgbClr val="3A3838"/>
                          </a:solidFill>
                          <a:latin typeface="Nanum Gothic"/>
                          <a:ea typeface="Nanum Gothic"/>
                          <a:cs typeface="Nanum Gothic"/>
                          <a:sym typeface="Nanum Gothic"/>
                        </a:rPr>
                        <a:t>/</a:t>
                      </a:r>
                      <a:r>
                        <a:rPr lang="ko-KR" sz="1500">
                          <a:solidFill>
                            <a:srgbClr val="3A3838"/>
                          </a:solidFill>
                          <a:latin typeface="Nanum Gothic"/>
                          <a:ea typeface="Nanum Gothic"/>
                          <a:cs typeface="Nanum Gothic"/>
                          <a:sym typeface="Nanum Gothic"/>
                        </a:rPr>
                        <a:t>24</a:t>
                      </a:r>
                      <a:r>
                        <a:rPr lang="ko-KR" sz="1500" u="none" cap="none" strike="noStrike">
                          <a:solidFill>
                            <a:srgbClr val="3A3838"/>
                          </a:solidFill>
                          <a:latin typeface="Nanum Gothic"/>
                          <a:ea typeface="Nanum Gothic"/>
                          <a:cs typeface="Nanum Gothic"/>
                          <a:sym typeface="Nanum Gothic"/>
                        </a:rPr>
                        <a:t>(</a:t>
                      </a:r>
                      <a:r>
                        <a:rPr lang="ko-KR" sz="1500">
                          <a:solidFill>
                            <a:srgbClr val="3A3838"/>
                          </a:solidFill>
                          <a:latin typeface="Nanum Gothic"/>
                          <a:ea typeface="Nanum Gothic"/>
                          <a:cs typeface="Nanum Gothic"/>
                          <a:sym typeface="Nanum Gothic"/>
                        </a:rPr>
                        <a:t>수</a:t>
                      </a:r>
                      <a:r>
                        <a:rPr lang="ko-KR" sz="1500" u="none" cap="none" strike="noStrike">
                          <a:solidFill>
                            <a:srgbClr val="3A3838"/>
                          </a:solidFill>
                          <a:latin typeface="Nanum Gothic"/>
                          <a:ea typeface="Nanum Gothic"/>
                          <a:cs typeface="Nanum Gothic"/>
                          <a:sym typeface="Nanum Gothic"/>
                        </a:rPr>
                        <a:t>)</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lang="ko-KR" sz="1500" u="none" cap="none" strike="noStrike">
                          <a:solidFill>
                            <a:srgbClr val="3A3838"/>
                          </a:solidFill>
                          <a:latin typeface="Nanum Gothic"/>
                          <a:ea typeface="Nanum Gothic"/>
                          <a:cs typeface="Nanum Gothic"/>
                          <a:sym typeface="Nanum Gothic"/>
                        </a:rPr>
                        <a:t>▶ </a:t>
                      </a:r>
                      <a:r>
                        <a:rPr lang="ko-KR" sz="1500">
                          <a:solidFill>
                            <a:srgbClr val="3A3838"/>
                          </a:solidFill>
                          <a:latin typeface="Nanum Gothic"/>
                          <a:ea typeface="Nanum Gothic"/>
                          <a:cs typeface="Nanum Gothic"/>
                          <a:sym typeface="Nanum Gothic"/>
                        </a:rPr>
                        <a:t>서비스 페이지에 </a:t>
                      </a:r>
                      <a:r>
                        <a:rPr lang="ko-KR" sz="1500" u="none" cap="none" strike="noStrike">
                          <a:solidFill>
                            <a:srgbClr val="3A3838"/>
                          </a:solidFill>
                          <a:latin typeface="Nanum Gothic"/>
                          <a:ea typeface="Nanum Gothic"/>
                          <a:cs typeface="Nanum Gothic"/>
                          <a:sym typeface="Nanum Gothic"/>
                        </a:rPr>
                        <a:t>DB </a:t>
                      </a:r>
                      <a:r>
                        <a:rPr lang="ko-KR" sz="1500">
                          <a:solidFill>
                            <a:srgbClr val="3A3838"/>
                          </a:solidFill>
                          <a:latin typeface="Nanum Gothic"/>
                          <a:ea typeface="Nanum Gothic"/>
                          <a:cs typeface="Nanum Gothic"/>
                          <a:sym typeface="Nanum Gothic"/>
                        </a:rPr>
                        <a:t>연결 및 SQL 연산 수행</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lang="ko-KR" sz="1500" u="none" cap="none" strike="noStrike">
                          <a:solidFill>
                            <a:srgbClr val="3A3838"/>
                          </a:solidFill>
                          <a:latin typeface="Nanum Gothic"/>
                          <a:ea typeface="Nanum Gothic"/>
                          <a:cs typeface="Nanum Gothic"/>
                          <a:sym typeface="Nanum Gothic"/>
                        </a:rPr>
                        <a:t>▶ </a:t>
                      </a:r>
                      <a:r>
                        <a:rPr lang="ko-KR" sz="1500">
                          <a:solidFill>
                            <a:srgbClr val="3A3838"/>
                          </a:solidFill>
                          <a:latin typeface="Nanum Gothic"/>
                          <a:ea typeface="Nanum Gothic"/>
                          <a:cs typeface="Nanum Gothic"/>
                          <a:sym typeface="Nanum Gothic"/>
                        </a:rPr>
                        <a:t>오전, 오후 회의 실시</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645600">
                <a:tc>
                  <a:txBody>
                    <a:bodyPr/>
                    <a:lstStyle/>
                    <a:p>
                      <a:pPr indent="0" lvl="0" marL="0" marR="0" rtl="0" algn="ctr">
                        <a:lnSpc>
                          <a:spcPct val="120000"/>
                        </a:lnSpc>
                        <a:spcBef>
                          <a:spcPts val="0"/>
                        </a:spcBef>
                        <a:spcAft>
                          <a:spcPts val="0"/>
                        </a:spcAft>
                        <a:buClr>
                          <a:srgbClr val="3A3838"/>
                        </a:buClr>
                        <a:buSzPts val="1500"/>
                        <a:buFont typeface="Calibri"/>
                        <a:buNone/>
                      </a:pPr>
                      <a:r>
                        <a:rPr lang="ko-KR" sz="1500">
                          <a:solidFill>
                            <a:srgbClr val="3A3838"/>
                          </a:solidFill>
                          <a:latin typeface="Nanum Gothic"/>
                          <a:ea typeface="Nanum Gothic"/>
                          <a:cs typeface="Nanum Gothic"/>
                          <a:sym typeface="Nanum Gothic"/>
                        </a:rPr>
                        <a:t>대시보드 구현</a:t>
                      </a:r>
                      <a:endParaRPr sz="1500" u="none" cap="none" strike="noStrike">
                        <a:solidFill>
                          <a:srgbClr val="3A3838"/>
                        </a:solidFill>
                        <a:latin typeface="Nanum Gothic"/>
                        <a:ea typeface="Nanum Gothic"/>
                        <a:cs typeface="Nanum Gothic"/>
                        <a:sym typeface="Nanum Gothic"/>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20000"/>
                        </a:lnSpc>
                        <a:spcBef>
                          <a:spcPts val="0"/>
                        </a:spcBef>
                        <a:spcAft>
                          <a:spcPts val="0"/>
                        </a:spcAft>
                        <a:buClr>
                          <a:srgbClr val="3A3838"/>
                        </a:buClr>
                        <a:buSzPts val="1500"/>
                        <a:buFont typeface="Arial"/>
                        <a:buNone/>
                      </a:pPr>
                      <a:r>
                        <a:rPr lang="ko-KR" sz="1500">
                          <a:solidFill>
                            <a:srgbClr val="3A3838"/>
                          </a:solidFill>
                          <a:latin typeface="Nanum Gothic"/>
                          <a:ea typeface="Nanum Gothic"/>
                          <a:cs typeface="Nanum Gothic"/>
                          <a:sym typeface="Nanum Gothic"/>
                        </a:rPr>
                        <a:t>5</a:t>
                      </a:r>
                      <a:r>
                        <a:rPr lang="ko-KR" sz="1500" u="none" cap="none" strike="noStrike">
                          <a:solidFill>
                            <a:srgbClr val="3A3838"/>
                          </a:solidFill>
                          <a:latin typeface="Nanum Gothic"/>
                          <a:ea typeface="Nanum Gothic"/>
                          <a:cs typeface="Nanum Gothic"/>
                          <a:sym typeface="Nanum Gothic"/>
                        </a:rPr>
                        <a:t>/</a:t>
                      </a:r>
                      <a:r>
                        <a:rPr lang="ko-KR" sz="1500">
                          <a:solidFill>
                            <a:srgbClr val="3A3838"/>
                          </a:solidFill>
                          <a:latin typeface="Nanum Gothic"/>
                          <a:ea typeface="Nanum Gothic"/>
                          <a:cs typeface="Nanum Gothic"/>
                          <a:sym typeface="Nanum Gothic"/>
                        </a:rPr>
                        <a:t>22</a:t>
                      </a:r>
                      <a:r>
                        <a:rPr lang="ko-KR" sz="1500" u="none" cap="none" strike="noStrike">
                          <a:solidFill>
                            <a:srgbClr val="3A3838"/>
                          </a:solidFill>
                          <a:latin typeface="Nanum Gothic"/>
                          <a:ea typeface="Nanum Gothic"/>
                          <a:cs typeface="Nanum Gothic"/>
                          <a:sym typeface="Nanum Gothic"/>
                        </a:rPr>
                        <a:t>(월) ~ </a:t>
                      </a:r>
                      <a:r>
                        <a:rPr lang="ko-KR" sz="1500">
                          <a:solidFill>
                            <a:srgbClr val="3A3838"/>
                          </a:solidFill>
                          <a:latin typeface="Nanum Gothic"/>
                          <a:ea typeface="Nanum Gothic"/>
                          <a:cs typeface="Nanum Gothic"/>
                          <a:sym typeface="Nanum Gothic"/>
                        </a:rPr>
                        <a:t>5</a:t>
                      </a:r>
                      <a:r>
                        <a:rPr lang="ko-KR" sz="1500" u="none" cap="none" strike="noStrike">
                          <a:solidFill>
                            <a:srgbClr val="3A3838"/>
                          </a:solidFill>
                          <a:latin typeface="Nanum Gothic"/>
                          <a:ea typeface="Nanum Gothic"/>
                          <a:cs typeface="Nanum Gothic"/>
                          <a:sym typeface="Nanum Gothic"/>
                        </a:rPr>
                        <a:t>/</a:t>
                      </a:r>
                      <a:r>
                        <a:rPr lang="ko-KR" sz="1500">
                          <a:solidFill>
                            <a:srgbClr val="3A3838"/>
                          </a:solidFill>
                          <a:latin typeface="Nanum Gothic"/>
                          <a:ea typeface="Nanum Gothic"/>
                          <a:cs typeface="Nanum Gothic"/>
                          <a:sym typeface="Nanum Gothic"/>
                        </a:rPr>
                        <a:t>24</a:t>
                      </a:r>
                      <a:r>
                        <a:rPr lang="ko-KR" sz="1500" u="none" cap="none" strike="noStrike">
                          <a:solidFill>
                            <a:srgbClr val="3A3838"/>
                          </a:solidFill>
                          <a:latin typeface="Nanum Gothic"/>
                          <a:ea typeface="Nanum Gothic"/>
                          <a:cs typeface="Nanum Gothic"/>
                          <a:sym typeface="Nanum Gothic"/>
                        </a:rPr>
                        <a:t>(</a:t>
                      </a:r>
                      <a:r>
                        <a:rPr lang="ko-KR" sz="1500">
                          <a:solidFill>
                            <a:srgbClr val="3A3838"/>
                          </a:solidFill>
                          <a:latin typeface="Nanum Gothic"/>
                          <a:ea typeface="Nanum Gothic"/>
                          <a:cs typeface="Nanum Gothic"/>
                          <a:sym typeface="Nanum Gothic"/>
                        </a:rPr>
                        <a:t>수</a:t>
                      </a:r>
                      <a:r>
                        <a:rPr lang="ko-KR" sz="1500" u="none" cap="none" strike="noStrike">
                          <a:solidFill>
                            <a:srgbClr val="3A3838"/>
                          </a:solidFill>
                          <a:latin typeface="Nanum Gothic"/>
                          <a:ea typeface="Nanum Gothic"/>
                          <a:cs typeface="Nanum Gothic"/>
                          <a:sym typeface="Nanum Gothic"/>
                        </a:rPr>
                        <a:t>)</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lang="ko-KR" sz="1500">
                          <a:solidFill>
                            <a:srgbClr val="3A3838"/>
                          </a:solidFill>
                          <a:latin typeface="Nanum Gothic"/>
                          <a:ea typeface="Nanum Gothic"/>
                          <a:cs typeface="Nanum Gothic"/>
                          <a:sym typeface="Nanum Gothic"/>
                        </a:rPr>
                        <a:t>▶ 데이터 시각화</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lang="ko-KR" sz="1500" u="none" cap="none" strike="noStrike">
                          <a:solidFill>
                            <a:srgbClr val="3A3838"/>
                          </a:solidFill>
                          <a:latin typeface="Nanum Gothic"/>
                          <a:ea typeface="Nanum Gothic"/>
                          <a:cs typeface="Nanum Gothic"/>
                          <a:sym typeface="Nanum Gothic"/>
                        </a:rPr>
                        <a:t>▶ </a:t>
                      </a:r>
                      <a:r>
                        <a:rPr lang="ko-KR" sz="1500">
                          <a:solidFill>
                            <a:srgbClr val="3A3838"/>
                          </a:solidFill>
                          <a:latin typeface="Nanum Gothic"/>
                          <a:ea typeface="Nanum Gothic"/>
                          <a:cs typeface="Nanum Gothic"/>
                          <a:sym typeface="Nanum Gothic"/>
                        </a:rPr>
                        <a:t>오전, 오후 회의 실시</a:t>
                      </a:r>
                      <a:endParaRPr sz="1500" u="none" cap="none" strike="noStrike">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542775">
                <a:tc>
                  <a:txBody>
                    <a:bodyPr/>
                    <a:lstStyle/>
                    <a:p>
                      <a:pPr indent="0" lvl="0" marL="0" marR="0" rtl="0" algn="ctr">
                        <a:lnSpc>
                          <a:spcPct val="120000"/>
                        </a:lnSpc>
                        <a:spcBef>
                          <a:spcPts val="0"/>
                        </a:spcBef>
                        <a:spcAft>
                          <a:spcPts val="0"/>
                        </a:spcAft>
                        <a:buClr>
                          <a:srgbClr val="3A3838"/>
                        </a:buClr>
                        <a:buSzPts val="1500"/>
                        <a:buFont typeface="Calibri"/>
                        <a:buNone/>
                      </a:pPr>
                      <a:r>
                        <a:rPr b="1" lang="ko-KR" sz="1500" u="none" cap="none" strike="noStrike">
                          <a:solidFill>
                            <a:srgbClr val="3A3838"/>
                          </a:solidFill>
                          <a:latin typeface="Nanum Gothic"/>
                          <a:ea typeface="Nanum Gothic"/>
                          <a:cs typeface="Nanum Gothic"/>
                          <a:sym typeface="Nanum Gothic"/>
                        </a:rPr>
                        <a:t>총 개발기간</a:t>
                      </a:r>
                      <a:endParaRPr b="1" sz="1500" u="none" cap="none" strike="noStrike">
                        <a:solidFill>
                          <a:srgbClr val="3A3838"/>
                        </a:solidFill>
                        <a:latin typeface="Nanum Gothic"/>
                        <a:ea typeface="Nanum Gothic"/>
                        <a:cs typeface="Nanum Gothic"/>
                        <a:sym typeface="Nanum Gothic"/>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2F2F2"/>
                    </a:solidFill>
                  </a:tcPr>
                </a:tc>
                <a:tc gridSpan="3">
                  <a:txBody>
                    <a:bodyPr/>
                    <a:lstStyle/>
                    <a:p>
                      <a:pPr indent="0" lvl="0" marL="0" rtl="0" algn="l">
                        <a:lnSpc>
                          <a:spcPct val="120000"/>
                        </a:lnSpc>
                        <a:spcBef>
                          <a:spcPts val="0"/>
                        </a:spcBef>
                        <a:spcAft>
                          <a:spcPts val="0"/>
                        </a:spcAft>
                        <a:buNone/>
                      </a:pPr>
                      <a:r>
                        <a:rPr b="1" lang="ko-KR" sz="1500">
                          <a:solidFill>
                            <a:srgbClr val="3A3838"/>
                          </a:solidFill>
                          <a:latin typeface="Nanum Gothic"/>
                          <a:ea typeface="Nanum Gothic"/>
                          <a:cs typeface="Nanum Gothic"/>
                          <a:sym typeface="Nanum Gothic"/>
                        </a:rPr>
                        <a:t>5/15(월) ~ 5/25(목) (총 2주)</a:t>
                      </a:r>
                      <a:endParaRPr b="1" sz="1500">
                        <a:solidFill>
                          <a:srgbClr val="3A3838"/>
                        </a:solidFill>
                        <a:latin typeface="Nanum Gothic"/>
                        <a:ea typeface="Nanum Gothic"/>
                        <a:cs typeface="Nanum Gothic"/>
                        <a:sym typeface="Nanum Gothic"/>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2F2F2"/>
                    </a:solidFill>
                  </a:tcPr>
                </a:tc>
                <a:tc hMerge="1"/>
                <a:tc hMerge="1"/>
              </a:tr>
            </a:tbl>
          </a:graphicData>
        </a:graphic>
      </p:graphicFrame>
      <p:sp>
        <p:nvSpPr>
          <p:cNvPr id="239" name="Google Shape;239;g2499a7d4f17_5_198"/>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프로젝트 일정</a:t>
            </a:r>
            <a:endParaRPr sz="1200">
              <a:latin typeface="Nanum Gothic"/>
              <a:ea typeface="Nanum Gothic"/>
              <a:cs typeface="Nanum Gothic"/>
              <a:sym typeface="Nanum Gothic"/>
            </a:endParaRPr>
          </a:p>
        </p:txBody>
      </p:sp>
      <p:sp>
        <p:nvSpPr>
          <p:cNvPr id="240" name="Google Shape;240;g2499a7d4f17_5_198"/>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03.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수행절차 및 방법</a:t>
            </a:r>
            <a:endParaRPr b="1" i="0" sz="2500" u="none" cap="none" strike="noStrike">
              <a:solidFill>
                <a:srgbClr val="3F3F3F"/>
              </a:solidFill>
              <a:latin typeface="Nanum Gothic"/>
              <a:ea typeface="Nanum Gothic"/>
              <a:cs typeface="Nanum Gothic"/>
              <a:sym typeface="Nanum Gothic"/>
            </a:endParaRPr>
          </a:p>
        </p:txBody>
      </p:sp>
      <p:sp>
        <p:nvSpPr>
          <p:cNvPr id="241" name="Google Shape;241;g2499a7d4f17_5_198"/>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245" name="Shape 245"/>
        <p:cNvGrpSpPr/>
        <p:nvPr/>
      </p:nvGrpSpPr>
      <p:grpSpPr>
        <a:xfrm>
          <a:off x="0" y="0"/>
          <a:ext cx="0" cy="0"/>
          <a:chOff x="0" y="0"/>
          <a:chExt cx="0" cy="0"/>
        </a:xfrm>
      </p:grpSpPr>
      <p:sp>
        <p:nvSpPr>
          <p:cNvPr id="246" name="Google Shape;246;g2499a7d4f17_5_211"/>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499a7d4f17_5_211"/>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파이프라인</a:t>
            </a:r>
            <a:endParaRPr sz="1200">
              <a:latin typeface="Nanum Gothic"/>
              <a:ea typeface="Nanum Gothic"/>
              <a:cs typeface="Nanum Gothic"/>
              <a:sym typeface="Nanum Gothic"/>
            </a:endParaRPr>
          </a:p>
        </p:txBody>
      </p:sp>
      <p:sp>
        <p:nvSpPr>
          <p:cNvPr id="248" name="Google Shape;248;g2499a7d4f17_5_211"/>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249" name="Google Shape;249;g2499a7d4f17_5_211"/>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cxnSp>
        <p:nvCxnSpPr>
          <p:cNvPr id="250" name="Google Shape;250;g2499a7d4f17_5_211"/>
          <p:cNvCxnSpPr/>
          <p:nvPr/>
        </p:nvCxnSpPr>
        <p:spPr>
          <a:xfrm rot="5400000">
            <a:off x="5732450" y="3510000"/>
            <a:ext cx="2568300" cy="0"/>
          </a:xfrm>
          <a:prstGeom prst="straightConnector1">
            <a:avLst/>
          </a:prstGeom>
          <a:noFill/>
          <a:ln cap="flat" cmpd="sng" w="9525">
            <a:solidFill>
              <a:srgbClr val="7F7F7F"/>
            </a:solidFill>
            <a:prstDash val="solid"/>
            <a:round/>
            <a:headEnd len="med" w="med" type="none"/>
            <a:tailEnd len="med" w="med" type="none"/>
          </a:ln>
        </p:spPr>
      </p:cxnSp>
      <p:sp>
        <p:nvSpPr>
          <p:cNvPr id="251" name="Google Shape;251;g2499a7d4f17_5_211"/>
          <p:cNvSpPr/>
          <p:nvPr/>
        </p:nvSpPr>
        <p:spPr>
          <a:xfrm>
            <a:off x="9612525" y="2437150"/>
            <a:ext cx="895500" cy="217800"/>
          </a:xfrm>
          <a:prstGeom prst="rect">
            <a:avLst/>
          </a:prstGeom>
          <a:solidFill>
            <a:srgbClr val="C7E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2499a7d4f17_5_211"/>
          <p:cNvSpPr/>
          <p:nvPr/>
        </p:nvSpPr>
        <p:spPr>
          <a:xfrm>
            <a:off x="8430475" y="2872925"/>
            <a:ext cx="683400" cy="217800"/>
          </a:xfrm>
          <a:prstGeom prst="rect">
            <a:avLst/>
          </a:prstGeom>
          <a:solidFill>
            <a:srgbClr val="C7E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499a7d4f17_5_211"/>
          <p:cNvSpPr/>
          <p:nvPr/>
        </p:nvSpPr>
        <p:spPr>
          <a:xfrm>
            <a:off x="7676025" y="3510000"/>
            <a:ext cx="950400" cy="217800"/>
          </a:xfrm>
          <a:prstGeom prst="rect">
            <a:avLst/>
          </a:prstGeom>
          <a:solidFill>
            <a:srgbClr val="C7E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499a7d4f17_5_211"/>
          <p:cNvSpPr/>
          <p:nvPr/>
        </p:nvSpPr>
        <p:spPr>
          <a:xfrm>
            <a:off x="8837300" y="3937200"/>
            <a:ext cx="1058700" cy="217800"/>
          </a:xfrm>
          <a:prstGeom prst="rect">
            <a:avLst/>
          </a:prstGeom>
          <a:solidFill>
            <a:srgbClr val="C7E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499a7d4f17_5_211"/>
          <p:cNvSpPr/>
          <p:nvPr/>
        </p:nvSpPr>
        <p:spPr>
          <a:xfrm>
            <a:off x="8618150" y="4350325"/>
            <a:ext cx="430200" cy="217800"/>
          </a:xfrm>
          <a:prstGeom prst="rect">
            <a:avLst/>
          </a:prstGeom>
          <a:solidFill>
            <a:srgbClr val="C7E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499a7d4f17_5_211"/>
          <p:cNvSpPr txBox="1"/>
          <p:nvPr/>
        </p:nvSpPr>
        <p:spPr>
          <a:xfrm>
            <a:off x="7298700" y="2340150"/>
            <a:ext cx="4548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F3F3F"/>
                </a:solidFill>
                <a:latin typeface="Nanum Gothic"/>
                <a:ea typeface="Nanum Gothic"/>
                <a:cs typeface="Nanum Gothic"/>
                <a:sym typeface="Nanum Gothic"/>
              </a:rPr>
              <a:t>데이터 크롤링 : </a:t>
            </a:r>
            <a:r>
              <a:rPr lang="ko-KR">
                <a:solidFill>
                  <a:srgbClr val="3F3F3F"/>
                </a:solidFill>
                <a:latin typeface="Nanum Gothic"/>
                <a:ea typeface="Nanum Gothic"/>
                <a:cs typeface="Nanum Gothic"/>
                <a:sym typeface="Nanum Gothic"/>
              </a:rPr>
              <a:t>동적스크래핑(selenium) 사용</a:t>
            </a:r>
            <a:endParaRPr>
              <a:solidFill>
                <a:srgbClr val="3F3F3F"/>
              </a:solidFill>
              <a:latin typeface="Nanum Gothic"/>
              <a:ea typeface="Nanum Gothic"/>
              <a:cs typeface="Nanum Gothic"/>
              <a:sym typeface="Nanum Gothic"/>
            </a:endParaRPr>
          </a:p>
          <a:p>
            <a:pPr indent="0" lvl="0" marL="0" rtl="0" algn="l">
              <a:spcBef>
                <a:spcPts val="0"/>
              </a:spcBef>
              <a:spcAft>
                <a:spcPts val="0"/>
              </a:spcAft>
              <a:buNone/>
            </a:pPr>
            <a:r>
              <a:t/>
            </a:r>
            <a:endParaRPr>
              <a:solidFill>
                <a:srgbClr val="3F3F3F"/>
              </a:solidFill>
              <a:latin typeface="Nanum Gothic"/>
              <a:ea typeface="Nanum Gothic"/>
              <a:cs typeface="Nanum Gothic"/>
              <a:sym typeface="Nanum Gothic"/>
            </a:endParaRPr>
          </a:p>
          <a:p>
            <a:pPr indent="0" lvl="0" marL="0" rtl="0" algn="l">
              <a:spcBef>
                <a:spcPts val="0"/>
              </a:spcBef>
              <a:spcAft>
                <a:spcPts val="0"/>
              </a:spcAft>
              <a:buNone/>
            </a:pPr>
            <a:r>
              <a:rPr lang="ko-KR">
                <a:solidFill>
                  <a:srgbClr val="3F3F3F"/>
                </a:solidFill>
                <a:latin typeface="Nanum Gothic"/>
                <a:ea typeface="Nanum Gothic"/>
                <a:cs typeface="Nanum Gothic"/>
                <a:sym typeface="Nanum Gothic"/>
              </a:rPr>
              <a:t>데이터 가공 :  pandas 사용</a:t>
            </a:r>
            <a:endParaRPr>
              <a:solidFill>
                <a:srgbClr val="3F3F3F"/>
              </a:solidFill>
              <a:latin typeface="Nanum Gothic"/>
              <a:ea typeface="Nanum Gothic"/>
              <a:cs typeface="Nanum Gothic"/>
              <a:sym typeface="Nanum Gothic"/>
            </a:endParaRPr>
          </a:p>
          <a:p>
            <a:pPr indent="0" lvl="0" marL="0" rtl="0" algn="l">
              <a:spcBef>
                <a:spcPts val="0"/>
              </a:spcBef>
              <a:spcAft>
                <a:spcPts val="0"/>
              </a:spcAft>
              <a:buNone/>
            </a:pPr>
            <a:r>
              <a:t/>
            </a:r>
            <a:endParaRPr>
              <a:solidFill>
                <a:srgbClr val="3F3F3F"/>
              </a:solidFill>
              <a:latin typeface="Nanum Gothic"/>
              <a:ea typeface="Nanum Gothic"/>
              <a:cs typeface="Nanum Gothic"/>
              <a:sym typeface="Nanum Gothic"/>
            </a:endParaRPr>
          </a:p>
          <a:p>
            <a:pPr indent="0" lvl="0" marL="0" rtl="0" algn="l">
              <a:spcBef>
                <a:spcPts val="0"/>
              </a:spcBef>
              <a:spcAft>
                <a:spcPts val="0"/>
              </a:spcAft>
              <a:buNone/>
            </a:pPr>
            <a:r>
              <a:rPr lang="ko-KR">
                <a:solidFill>
                  <a:srgbClr val="3F3F3F"/>
                </a:solidFill>
                <a:latin typeface="Nanum Gothic"/>
                <a:ea typeface="Nanum Gothic"/>
                <a:cs typeface="Nanum Gothic"/>
                <a:sym typeface="Nanum Gothic"/>
              </a:rPr>
              <a:t>데이터 적재 : </a:t>
            </a:r>
            <a:r>
              <a:rPr lang="ko-KR">
                <a:solidFill>
                  <a:srgbClr val="3F3F3F"/>
                </a:solidFill>
                <a:latin typeface="Nanum Gothic"/>
                <a:ea typeface="Nanum Gothic"/>
                <a:cs typeface="Nanum Gothic"/>
                <a:sym typeface="Nanum Gothic"/>
              </a:rPr>
              <a:t>psycopg2 library를 활용하여 Cloud DB(PostgreSQL)에 데이터 적재</a:t>
            </a:r>
            <a:endParaRPr>
              <a:solidFill>
                <a:srgbClr val="3F3F3F"/>
              </a:solidFill>
              <a:latin typeface="Nanum Gothic"/>
              <a:ea typeface="Nanum Gothic"/>
              <a:cs typeface="Nanum Gothic"/>
              <a:sym typeface="Nanum Gothic"/>
            </a:endParaRPr>
          </a:p>
          <a:p>
            <a:pPr indent="0" lvl="0" marL="0" rtl="0" algn="l">
              <a:spcBef>
                <a:spcPts val="0"/>
              </a:spcBef>
              <a:spcAft>
                <a:spcPts val="0"/>
              </a:spcAft>
              <a:buNone/>
            </a:pPr>
            <a:r>
              <a:t/>
            </a:r>
            <a:endParaRPr>
              <a:solidFill>
                <a:srgbClr val="3F3F3F"/>
              </a:solidFill>
              <a:latin typeface="Nanum Gothic"/>
              <a:ea typeface="Nanum Gothic"/>
              <a:cs typeface="Nanum Gothic"/>
              <a:sym typeface="Nanum Gothic"/>
            </a:endParaRPr>
          </a:p>
          <a:p>
            <a:pPr indent="0" lvl="0" marL="0" rtl="0" algn="l">
              <a:spcBef>
                <a:spcPts val="0"/>
              </a:spcBef>
              <a:spcAft>
                <a:spcPts val="0"/>
              </a:spcAft>
              <a:buNone/>
            </a:pPr>
            <a:r>
              <a:rPr lang="ko-KR">
                <a:solidFill>
                  <a:srgbClr val="3F3F3F"/>
                </a:solidFill>
                <a:latin typeface="Nanum Gothic"/>
                <a:ea typeface="Nanum Gothic"/>
                <a:cs typeface="Nanum Gothic"/>
                <a:sym typeface="Nanum Gothic"/>
              </a:rPr>
              <a:t>대시보드 : google looker studio를 사용하여 시각화</a:t>
            </a:r>
            <a:endParaRPr>
              <a:solidFill>
                <a:srgbClr val="3F3F3F"/>
              </a:solidFill>
              <a:latin typeface="Nanum Gothic"/>
              <a:ea typeface="Nanum Gothic"/>
              <a:cs typeface="Nanum Gothic"/>
              <a:sym typeface="Nanum Gothic"/>
            </a:endParaRPr>
          </a:p>
          <a:p>
            <a:pPr indent="0" lvl="0" marL="0" rtl="0" algn="l">
              <a:spcBef>
                <a:spcPts val="0"/>
              </a:spcBef>
              <a:spcAft>
                <a:spcPts val="0"/>
              </a:spcAft>
              <a:buNone/>
            </a:pPr>
            <a:r>
              <a:t/>
            </a:r>
            <a:endParaRPr>
              <a:solidFill>
                <a:srgbClr val="3F3F3F"/>
              </a:solidFill>
              <a:latin typeface="Nanum Gothic"/>
              <a:ea typeface="Nanum Gothic"/>
              <a:cs typeface="Nanum Gothic"/>
              <a:sym typeface="Nanum Gothic"/>
            </a:endParaRPr>
          </a:p>
          <a:p>
            <a:pPr indent="0" lvl="0" marL="0" rtl="0" algn="l">
              <a:spcBef>
                <a:spcPts val="0"/>
              </a:spcBef>
              <a:spcAft>
                <a:spcPts val="0"/>
              </a:spcAft>
              <a:buNone/>
            </a:pPr>
            <a:r>
              <a:rPr lang="ko-KR">
                <a:solidFill>
                  <a:srgbClr val="3F3F3F"/>
                </a:solidFill>
                <a:latin typeface="Nanum Gothic"/>
                <a:ea typeface="Nanum Gothic"/>
                <a:cs typeface="Nanum Gothic"/>
                <a:sym typeface="Nanum Gothic"/>
              </a:rPr>
              <a:t>웹 페이지 구현 : flask 를 통한 웹 페이지 구현</a:t>
            </a:r>
            <a:endParaRPr>
              <a:solidFill>
                <a:srgbClr val="3F3F3F"/>
              </a:solidFill>
              <a:latin typeface="Nanum Gothic"/>
              <a:ea typeface="Nanum Gothic"/>
              <a:cs typeface="Nanum Gothic"/>
              <a:sym typeface="Nanum Gothic"/>
            </a:endParaRPr>
          </a:p>
        </p:txBody>
      </p:sp>
      <p:pic>
        <p:nvPicPr>
          <p:cNvPr id="257" name="Google Shape;257;g2499a7d4f17_5_211"/>
          <p:cNvPicPr preferRelativeResize="0"/>
          <p:nvPr/>
        </p:nvPicPr>
        <p:blipFill>
          <a:blip r:embed="rId3">
            <a:alphaModFix/>
          </a:blip>
          <a:stretch>
            <a:fillRect/>
          </a:stretch>
        </p:blipFill>
        <p:spPr>
          <a:xfrm>
            <a:off x="415625" y="1381475"/>
            <a:ext cx="6480499" cy="4652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261" name="Shape 261"/>
        <p:cNvGrpSpPr/>
        <p:nvPr/>
      </p:nvGrpSpPr>
      <p:grpSpPr>
        <a:xfrm>
          <a:off x="0" y="0"/>
          <a:ext cx="0" cy="0"/>
          <a:chOff x="0" y="0"/>
          <a:chExt cx="0" cy="0"/>
        </a:xfrm>
      </p:grpSpPr>
      <p:sp>
        <p:nvSpPr>
          <p:cNvPr id="262" name="Google Shape;262;g2499a7d4f17_2_9"/>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499a7d4f17_2_9"/>
          <p:cNvSpPr txBox="1"/>
          <p:nvPr/>
        </p:nvSpPr>
        <p:spPr>
          <a:xfrm>
            <a:off x="1346175" y="813575"/>
            <a:ext cx="383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데이터 수집 (6월  항공권 데이터)</a:t>
            </a:r>
            <a:endParaRPr sz="1200">
              <a:latin typeface="Nanum Gothic"/>
              <a:ea typeface="Nanum Gothic"/>
              <a:cs typeface="Nanum Gothic"/>
              <a:sym typeface="Nanum Gothic"/>
            </a:endParaRPr>
          </a:p>
        </p:txBody>
      </p:sp>
      <p:sp>
        <p:nvSpPr>
          <p:cNvPr id="264" name="Google Shape;264;g2499a7d4f17_2_9"/>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265" name="Google Shape;265;g2499a7d4f17_2_9"/>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266" name="Google Shape;266;g2499a7d4f17_2_9"/>
          <p:cNvSpPr/>
          <p:nvPr/>
        </p:nvSpPr>
        <p:spPr>
          <a:xfrm>
            <a:off x="2146175" y="1522675"/>
            <a:ext cx="1845900" cy="1257300"/>
          </a:xfrm>
          <a:prstGeom prst="flowChartAlternateProcess">
            <a:avLst/>
          </a:prstGeom>
          <a:solidFill>
            <a:schemeClr val="lt1"/>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2900">
                <a:solidFill>
                  <a:srgbClr val="1F1F1F"/>
                </a:solidFill>
                <a:latin typeface="Nanum Gothic"/>
                <a:ea typeface="Nanum Gothic"/>
                <a:cs typeface="Nanum Gothic"/>
                <a:sym typeface="Nanum Gothic"/>
              </a:rPr>
              <a:t>김포공항</a:t>
            </a:r>
            <a:endParaRPr sz="2900">
              <a:solidFill>
                <a:srgbClr val="1F1F1F"/>
              </a:solidFill>
              <a:latin typeface="Nanum Gothic"/>
              <a:ea typeface="Nanum Gothic"/>
              <a:cs typeface="Nanum Gothic"/>
              <a:sym typeface="Nanum Gothic"/>
            </a:endParaRPr>
          </a:p>
        </p:txBody>
      </p:sp>
      <p:sp>
        <p:nvSpPr>
          <p:cNvPr id="267" name="Google Shape;267;g2499a7d4f17_2_9"/>
          <p:cNvSpPr/>
          <p:nvPr/>
        </p:nvSpPr>
        <p:spPr>
          <a:xfrm>
            <a:off x="8392675" y="1522675"/>
            <a:ext cx="1845900" cy="1257300"/>
          </a:xfrm>
          <a:prstGeom prst="flowChartAlternateProcess">
            <a:avLst/>
          </a:prstGeom>
          <a:solidFill>
            <a:schemeClr val="lt1"/>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2900">
                <a:solidFill>
                  <a:srgbClr val="1F1F1F"/>
                </a:solidFill>
                <a:latin typeface="Nanum Gothic"/>
                <a:ea typeface="Nanum Gothic"/>
                <a:cs typeface="Nanum Gothic"/>
                <a:sym typeface="Nanum Gothic"/>
              </a:rPr>
              <a:t>제주</a:t>
            </a:r>
            <a:r>
              <a:rPr lang="ko-KR" sz="2900">
                <a:solidFill>
                  <a:srgbClr val="1F1F1F"/>
                </a:solidFill>
                <a:latin typeface="Nanum Gothic"/>
                <a:ea typeface="Nanum Gothic"/>
                <a:cs typeface="Nanum Gothic"/>
                <a:sym typeface="Nanum Gothic"/>
              </a:rPr>
              <a:t>공항</a:t>
            </a:r>
            <a:endParaRPr sz="2900">
              <a:solidFill>
                <a:srgbClr val="1F1F1F"/>
              </a:solidFill>
              <a:latin typeface="Nanum Gothic"/>
              <a:ea typeface="Nanum Gothic"/>
              <a:cs typeface="Nanum Gothic"/>
              <a:sym typeface="Nanum Gothic"/>
            </a:endParaRPr>
          </a:p>
        </p:txBody>
      </p:sp>
      <p:sp>
        <p:nvSpPr>
          <p:cNvPr id="268" name="Google Shape;268;g2499a7d4f17_2_9"/>
          <p:cNvSpPr txBox="1"/>
          <p:nvPr/>
        </p:nvSpPr>
        <p:spPr>
          <a:xfrm>
            <a:off x="5311175" y="1522675"/>
            <a:ext cx="17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Nanum Gothic"/>
                <a:ea typeface="Nanum Gothic"/>
                <a:cs typeface="Nanum Gothic"/>
                <a:sym typeface="Nanum Gothic"/>
              </a:rPr>
              <a:t>7355개</a:t>
            </a:r>
            <a:endParaRPr>
              <a:latin typeface="Nanum Gothic"/>
              <a:ea typeface="Nanum Gothic"/>
              <a:cs typeface="Nanum Gothic"/>
              <a:sym typeface="Nanum Gothic"/>
            </a:endParaRPr>
          </a:p>
        </p:txBody>
      </p:sp>
      <p:sp>
        <p:nvSpPr>
          <p:cNvPr id="269" name="Google Shape;269;g2499a7d4f17_2_9"/>
          <p:cNvSpPr/>
          <p:nvPr/>
        </p:nvSpPr>
        <p:spPr>
          <a:xfrm>
            <a:off x="4782350" y="2242725"/>
            <a:ext cx="2820000" cy="283800"/>
          </a:xfrm>
          <a:prstGeom prst="lef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270" name="Google Shape;270;g2499a7d4f17_2_9"/>
          <p:cNvSpPr/>
          <p:nvPr/>
        </p:nvSpPr>
        <p:spPr>
          <a:xfrm>
            <a:off x="5016600" y="2101075"/>
            <a:ext cx="1133100" cy="566700"/>
          </a:xfrm>
          <a:prstGeom prst="lef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271" name="Google Shape;271;g2499a7d4f17_2_9"/>
          <p:cNvSpPr txBox="1"/>
          <p:nvPr/>
        </p:nvSpPr>
        <p:spPr>
          <a:xfrm>
            <a:off x="5309325" y="2301775"/>
            <a:ext cx="17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Nanum Gothic"/>
                <a:ea typeface="Nanum Gothic"/>
                <a:cs typeface="Nanum Gothic"/>
                <a:sym typeface="Nanum Gothic"/>
              </a:rPr>
              <a:t>6478개</a:t>
            </a:r>
            <a:endParaRPr>
              <a:latin typeface="Nanum Gothic"/>
              <a:ea typeface="Nanum Gothic"/>
              <a:cs typeface="Nanum Gothic"/>
              <a:sym typeface="Nanum Gothic"/>
            </a:endParaRPr>
          </a:p>
        </p:txBody>
      </p:sp>
      <p:sp>
        <p:nvSpPr>
          <p:cNvPr id="272" name="Google Shape;272;g2499a7d4f17_2_9"/>
          <p:cNvSpPr/>
          <p:nvPr/>
        </p:nvSpPr>
        <p:spPr>
          <a:xfrm>
            <a:off x="4509050" y="1900400"/>
            <a:ext cx="3269700" cy="200700"/>
          </a:xfrm>
          <a:prstGeom prst="rightArrow">
            <a:avLst>
              <a:gd fmla="val 50000" name="adj1"/>
              <a:gd fmla="val 50000" name="adj2"/>
            </a:avLst>
          </a:prstGeom>
          <a:solidFill>
            <a:srgbClr val="80C1FF"/>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273" name="Google Shape;273;g2499a7d4f17_2_9"/>
          <p:cNvSpPr/>
          <p:nvPr/>
        </p:nvSpPr>
        <p:spPr>
          <a:xfrm>
            <a:off x="4460725" y="2101075"/>
            <a:ext cx="3269700" cy="200700"/>
          </a:xfrm>
          <a:prstGeom prst="leftArrow">
            <a:avLst>
              <a:gd fmla="val 50000" name="adj1"/>
              <a:gd fmla="val 50000" name="adj2"/>
            </a:avLst>
          </a:prstGeom>
          <a:solidFill>
            <a:srgbClr val="80C1FF"/>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graphicFrame>
        <p:nvGraphicFramePr>
          <p:cNvPr id="274" name="Google Shape;274;g2499a7d4f17_2_9"/>
          <p:cNvGraphicFramePr/>
          <p:nvPr/>
        </p:nvGraphicFramePr>
        <p:xfrm>
          <a:off x="5990050" y="3035515"/>
          <a:ext cx="3000000" cy="3000000"/>
        </p:xfrm>
        <a:graphic>
          <a:graphicData uri="http://schemas.openxmlformats.org/drawingml/2006/table">
            <a:tbl>
              <a:tblPr>
                <a:noFill/>
                <a:tableStyleId>{751CB8C6-1740-4BF7-A910-FEEB8B2185F7}</a:tableStyleId>
              </a:tblPr>
              <a:tblGrid>
                <a:gridCol w="1218750"/>
                <a:gridCol w="1218750"/>
                <a:gridCol w="1218750"/>
                <a:gridCol w="1218750"/>
              </a:tblGrid>
              <a:tr h="546350">
                <a:tc>
                  <a:txBody>
                    <a:bodyPr/>
                    <a:lstStyle/>
                    <a:p>
                      <a:pPr indent="0" lvl="0" marL="0" rtl="0" algn="ctr">
                        <a:spcBef>
                          <a:spcPts val="0"/>
                        </a:spcBef>
                        <a:spcAft>
                          <a:spcPts val="0"/>
                        </a:spcAft>
                        <a:buNone/>
                      </a:pPr>
                      <a:r>
                        <a:rPr lang="ko-KR">
                          <a:latin typeface="Nanum Gothic"/>
                          <a:ea typeface="Nanum Gothic"/>
                          <a:cs typeface="Nanum Gothic"/>
                          <a:sym typeface="Nanum Gothic"/>
                        </a:rPr>
                        <a:t>컬럼 이름</a:t>
                      </a:r>
                      <a:endParaRPr>
                        <a:latin typeface="Nanum Gothic"/>
                        <a:ea typeface="Nanum Gothic"/>
                        <a:cs typeface="Nanum Gothic"/>
                        <a:sym typeface="Nanum Gothic"/>
                      </a:endParaRPr>
                    </a:p>
                  </a:txBody>
                  <a:tcPr marT="91425" marB="91425" marR="91425" marL="91425" anchor="ctr">
                    <a:solidFill>
                      <a:srgbClr val="E6E6E6"/>
                    </a:solidFill>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data type</a:t>
                      </a:r>
                      <a:endParaRPr>
                        <a:latin typeface="Nanum Gothic"/>
                        <a:ea typeface="Nanum Gothic"/>
                        <a:cs typeface="Nanum Gothic"/>
                        <a:sym typeface="Nanum Gothic"/>
                      </a:endParaRPr>
                    </a:p>
                  </a:txBody>
                  <a:tcPr marT="91425" marB="91425" marR="91425" marL="91425" anchor="ctr">
                    <a:solidFill>
                      <a:srgbClr val="E6E6E6"/>
                    </a:solidFill>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칼럼 이름</a:t>
                      </a:r>
                      <a:endParaRPr>
                        <a:latin typeface="Nanum Gothic"/>
                        <a:ea typeface="Nanum Gothic"/>
                        <a:cs typeface="Nanum Gothic"/>
                        <a:sym typeface="Nanum Gothic"/>
                      </a:endParaRPr>
                    </a:p>
                  </a:txBody>
                  <a:tcPr marT="91425" marB="91425" marR="91425" marL="91425" anchor="ctr">
                    <a:lnB cap="flat" cmpd="sng" w="9525">
                      <a:solidFill>
                        <a:srgbClr val="9E9E9E"/>
                      </a:solidFill>
                      <a:prstDash val="solid"/>
                      <a:round/>
                      <a:headEnd len="sm" w="sm" type="none"/>
                      <a:tailEnd len="sm" w="sm" type="none"/>
                    </a:lnB>
                    <a:solidFill>
                      <a:srgbClr val="E6E6E6"/>
                    </a:solidFill>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data type</a:t>
                      </a:r>
                      <a:endParaRPr>
                        <a:latin typeface="Nanum Gothic"/>
                        <a:ea typeface="Nanum Gothic"/>
                        <a:cs typeface="Nanum Gothic"/>
                        <a:sym typeface="Nanum Gothic"/>
                      </a:endParaRPr>
                    </a:p>
                  </a:txBody>
                  <a:tcPr marT="91425" marB="91425" marR="91425" marL="91425" anchor="ctr">
                    <a:lnB cap="flat" cmpd="sng" w="9525">
                      <a:solidFill>
                        <a:srgbClr val="9E9E9E"/>
                      </a:solidFill>
                      <a:prstDash val="solid"/>
                      <a:round/>
                      <a:headEnd len="sm" w="sm" type="none"/>
                      <a:tailEnd len="sm" w="sm" type="none"/>
                    </a:lnB>
                    <a:solidFill>
                      <a:srgbClr val="E6E6E6"/>
                    </a:solidFill>
                  </a:tcPr>
                </a:tc>
              </a:tr>
              <a:tr h="546350">
                <a:tc>
                  <a:txBody>
                    <a:bodyPr/>
                    <a:lstStyle/>
                    <a:p>
                      <a:pPr indent="0" lvl="0" marL="0" rtl="0" algn="ctr">
                        <a:spcBef>
                          <a:spcPts val="0"/>
                        </a:spcBef>
                        <a:spcAft>
                          <a:spcPts val="0"/>
                        </a:spcAft>
                        <a:buNone/>
                      </a:pPr>
                      <a:r>
                        <a:rPr lang="ko-KR">
                          <a:latin typeface="Nanum Gothic"/>
                          <a:ea typeface="Nanum Gothic"/>
                          <a:cs typeface="Nanum Gothic"/>
                          <a:sym typeface="Nanum Gothic"/>
                        </a:rPr>
                        <a:t>일자</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항공사</a:t>
                      </a:r>
                      <a:endParaRPr>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6350">
                <a:tc>
                  <a:txBody>
                    <a:bodyPr/>
                    <a:lstStyle/>
                    <a:p>
                      <a:pPr indent="0" lvl="0" marL="0" rtl="0" algn="ctr">
                        <a:spcBef>
                          <a:spcPts val="0"/>
                        </a:spcBef>
                        <a:spcAft>
                          <a:spcPts val="0"/>
                        </a:spcAft>
                        <a:buNone/>
                      </a:pPr>
                      <a:r>
                        <a:rPr lang="ko-KR">
                          <a:latin typeface="Nanum Gothic"/>
                          <a:ea typeface="Nanum Gothic"/>
                          <a:cs typeface="Nanum Gothic"/>
                          <a:sym typeface="Nanum Gothic"/>
                        </a:rPr>
                        <a:t>요일</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좌석 등급</a:t>
                      </a:r>
                      <a:endParaRPr>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6350">
                <a:tc>
                  <a:txBody>
                    <a:bodyPr/>
                    <a:lstStyle/>
                    <a:p>
                      <a:pPr indent="0" lvl="0" marL="0" rtl="0" algn="ctr">
                        <a:spcBef>
                          <a:spcPts val="0"/>
                        </a:spcBef>
                        <a:spcAft>
                          <a:spcPts val="0"/>
                        </a:spcAft>
                        <a:buNone/>
                      </a:pPr>
                      <a:r>
                        <a:rPr lang="ko-KR">
                          <a:latin typeface="Nanum Gothic"/>
                          <a:ea typeface="Nanum Gothic"/>
                          <a:cs typeface="Nanum Gothic"/>
                          <a:sym typeface="Nanum Gothic"/>
                        </a:rPr>
                        <a:t>출발시간</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가격</a:t>
                      </a:r>
                      <a:endParaRPr>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6350">
                <a:tc>
                  <a:txBody>
                    <a:bodyPr/>
                    <a:lstStyle/>
                    <a:p>
                      <a:pPr indent="0" lvl="0" marL="0" rtl="0" algn="ctr">
                        <a:spcBef>
                          <a:spcPts val="0"/>
                        </a:spcBef>
                        <a:spcAft>
                          <a:spcPts val="0"/>
                        </a:spcAft>
                        <a:buNone/>
                      </a:pPr>
                      <a:r>
                        <a:rPr lang="ko-KR">
                          <a:latin typeface="Nanum Gothic"/>
                          <a:ea typeface="Nanum Gothic"/>
                          <a:cs typeface="Nanum Gothic"/>
                          <a:sym typeface="Nanum Gothic"/>
                        </a:rPr>
                        <a:t>도착시간</a:t>
                      </a:r>
                      <a:endParaRPr>
                        <a:latin typeface="Nanum Gothic"/>
                        <a:ea typeface="Nanum Gothic"/>
                        <a:cs typeface="Nanum Gothic"/>
                        <a:sym typeface="Nanum Gothic"/>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사진URL</a:t>
                      </a:r>
                      <a:endParaRPr>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6350">
                <a:tc>
                  <a:txBody>
                    <a:bodyPr/>
                    <a:lstStyle/>
                    <a:p>
                      <a:pPr indent="0" lvl="0" marL="0" rtl="0" algn="ctr">
                        <a:spcBef>
                          <a:spcPts val="0"/>
                        </a:spcBef>
                        <a:spcAft>
                          <a:spcPts val="0"/>
                        </a:spcAft>
                        <a:buNone/>
                      </a:pPr>
                      <a:r>
                        <a:rPr lang="ko-KR">
                          <a:latin typeface="Nanum Gothic"/>
                          <a:ea typeface="Nanum Gothic"/>
                          <a:cs typeface="Nanum Gothic"/>
                          <a:sym typeface="Nanum Gothic"/>
                        </a:rPr>
                        <a:t>비행시간</a:t>
                      </a:r>
                      <a:endParaRPr>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r>
            </a:tbl>
          </a:graphicData>
        </a:graphic>
      </p:graphicFrame>
      <p:sp>
        <p:nvSpPr>
          <p:cNvPr id="275" name="Google Shape;275;g2499a7d4f17_2_9"/>
          <p:cNvSpPr txBox="1"/>
          <p:nvPr/>
        </p:nvSpPr>
        <p:spPr>
          <a:xfrm>
            <a:off x="812825" y="4051175"/>
            <a:ext cx="4512600" cy="12468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lang="ko-KR" sz="1500">
                <a:solidFill>
                  <a:srgbClr val="1F1F1F"/>
                </a:solidFill>
                <a:latin typeface="Nanum Gothic"/>
                <a:ea typeface="Nanum Gothic"/>
                <a:cs typeface="Nanum Gothic"/>
                <a:sym typeface="Nanum Gothic"/>
              </a:rPr>
              <a:t>일자 표시방식 및 형식 변경</a:t>
            </a:r>
            <a:r>
              <a:rPr lang="ko-KR" sz="1500">
                <a:solidFill>
                  <a:srgbClr val="1F1F1F"/>
                </a:solidFill>
                <a:latin typeface="Nanum Gothic"/>
                <a:ea typeface="Nanum Gothic"/>
                <a:cs typeface="Nanum Gothic"/>
                <a:sym typeface="Nanum Gothic"/>
              </a:rPr>
              <a:t>(“06.01” </a:t>
            </a:r>
            <a:r>
              <a:rPr lang="ko-KR" sz="800">
                <a:latin typeface="Malgun Gothic"/>
                <a:ea typeface="Malgun Gothic"/>
                <a:cs typeface="Malgun Gothic"/>
                <a:sym typeface="Malgun Gothic"/>
              </a:rPr>
              <a:t>➔</a:t>
            </a:r>
            <a:r>
              <a:rPr lang="ko-KR" sz="1500">
                <a:solidFill>
                  <a:srgbClr val="1F1F1F"/>
                </a:solidFill>
                <a:latin typeface="Nanum Gothic"/>
                <a:ea typeface="Nanum Gothic"/>
                <a:cs typeface="Nanum Gothic"/>
                <a:sym typeface="Nanum Gothic"/>
              </a:rPr>
              <a:t> </a:t>
            </a:r>
            <a:r>
              <a:rPr b="1" lang="ko-KR" sz="1500">
                <a:solidFill>
                  <a:srgbClr val="1F1F1F"/>
                </a:solidFill>
                <a:latin typeface="Nanum Gothic"/>
                <a:ea typeface="Nanum Gothic"/>
                <a:cs typeface="Nanum Gothic"/>
                <a:sym typeface="Nanum Gothic"/>
              </a:rPr>
              <a:t>601</a:t>
            </a:r>
            <a:r>
              <a:rPr lang="ko-KR" sz="1500">
                <a:solidFill>
                  <a:srgbClr val="1F1F1F"/>
                </a:solidFill>
                <a:latin typeface="Nanum Gothic"/>
                <a:ea typeface="Nanum Gothic"/>
                <a:cs typeface="Nanum Gothic"/>
                <a:sym typeface="Nanum Gothic"/>
              </a:rPr>
              <a:t>) </a:t>
            </a:r>
            <a:endParaRPr sz="1500">
              <a:solidFill>
                <a:srgbClr val="1F1F1F"/>
              </a:solidFill>
              <a:latin typeface="Nanum Gothic"/>
              <a:ea typeface="Nanum Gothic"/>
              <a:cs typeface="Nanum Gothic"/>
              <a:sym typeface="Nanum Gothic"/>
            </a:endParaRPr>
          </a:p>
          <a:p>
            <a:pPr indent="0" lvl="0" marL="0" rtl="0" algn="l">
              <a:spcBef>
                <a:spcPts val="360"/>
              </a:spcBef>
              <a:spcAft>
                <a:spcPts val="0"/>
              </a:spcAft>
              <a:buNone/>
            </a:pPr>
            <a:r>
              <a:rPr lang="ko-KR" sz="1500">
                <a:solidFill>
                  <a:srgbClr val="1F1F1F"/>
                </a:solidFill>
                <a:latin typeface="Nanum Gothic"/>
                <a:ea typeface="Nanum Gothic"/>
                <a:cs typeface="Nanum Gothic"/>
                <a:sym typeface="Nanum Gothic"/>
              </a:rPr>
              <a:t>시간 표기방식 및 형식 변경 (“06:00CJU” </a:t>
            </a:r>
            <a:r>
              <a:rPr lang="ko-KR" sz="800">
                <a:latin typeface="Malgun Gothic"/>
                <a:ea typeface="Malgun Gothic"/>
                <a:cs typeface="Malgun Gothic"/>
                <a:sym typeface="Malgun Gothic"/>
              </a:rPr>
              <a:t>➔</a:t>
            </a:r>
            <a:r>
              <a:rPr lang="ko-KR" sz="1500">
                <a:solidFill>
                  <a:srgbClr val="1F1F1F"/>
                </a:solidFill>
                <a:latin typeface="Nanum Gothic"/>
                <a:ea typeface="Nanum Gothic"/>
                <a:cs typeface="Nanum Gothic"/>
                <a:sym typeface="Nanum Gothic"/>
              </a:rPr>
              <a:t> </a:t>
            </a:r>
            <a:r>
              <a:rPr b="1" lang="ko-KR" sz="1500">
                <a:solidFill>
                  <a:srgbClr val="1F1F1F"/>
                </a:solidFill>
                <a:latin typeface="Nanum Gothic"/>
                <a:ea typeface="Nanum Gothic"/>
                <a:cs typeface="Nanum Gothic"/>
                <a:sym typeface="Nanum Gothic"/>
              </a:rPr>
              <a:t>600</a:t>
            </a:r>
            <a:r>
              <a:rPr lang="ko-KR" sz="1500">
                <a:solidFill>
                  <a:srgbClr val="1F1F1F"/>
                </a:solidFill>
                <a:latin typeface="Nanum Gothic"/>
                <a:ea typeface="Nanum Gothic"/>
                <a:cs typeface="Nanum Gothic"/>
                <a:sym typeface="Nanum Gothic"/>
              </a:rPr>
              <a:t>)</a:t>
            </a:r>
            <a:endParaRPr sz="1500">
              <a:solidFill>
                <a:srgbClr val="1F1F1F"/>
              </a:solidFill>
              <a:latin typeface="Nanum Gothic"/>
              <a:ea typeface="Nanum Gothic"/>
              <a:cs typeface="Nanum Gothic"/>
              <a:sym typeface="Nanum Gothic"/>
            </a:endParaRPr>
          </a:p>
          <a:p>
            <a:pPr indent="0" lvl="0" marL="0" rtl="0" algn="l">
              <a:spcBef>
                <a:spcPts val="360"/>
              </a:spcBef>
              <a:spcAft>
                <a:spcPts val="0"/>
              </a:spcAft>
              <a:buNone/>
            </a:pPr>
            <a:r>
              <a:rPr lang="ko-KR" sz="1500">
                <a:solidFill>
                  <a:srgbClr val="1F1F1F"/>
                </a:solidFill>
                <a:latin typeface="Nanum Gothic"/>
                <a:ea typeface="Nanum Gothic"/>
                <a:cs typeface="Nanum Gothic"/>
                <a:sym typeface="Nanum Gothic"/>
              </a:rPr>
              <a:t>가격 표기방식 변경(“50,000원~” </a:t>
            </a:r>
            <a:r>
              <a:rPr lang="ko-KR" sz="800">
                <a:latin typeface="Malgun Gothic"/>
                <a:ea typeface="Malgun Gothic"/>
                <a:cs typeface="Malgun Gothic"/>
                <a:sym typeface="Malgun Gothic"/>
              </a:rPr>
              <a:t>➔ </a:t>
            </a:r>
            <a:r>
              <a:rPr b="1" lang="ko-KR" sz="1500">
                <a:solidFill>
                  <a:srgbClr val="1F1F1F"/>
                </a:solidFill>
                <a:latin typeface="Nanum Gothic"/>
                <a:ea typeface="Nanum Gothic"/>
                <a:cs typeface="Nanum Gothic"/>
                <a:sym typeface="Nanum Gothic"/>
              </a:rPr>
              <a:t>50000</a:t>
            </a:r>
            <a:r>
              <a:rPr lang="ko-KR" sz="1500">
                <a:solidFill>
                  <a:srgbClr val="1F1F1F"/>
                </a:solidFill>
                <a:latin typeface="Nanum Gothic"/>
                <a:ea typeface="Nanum Gothic"/>
                <a:cs typeface="Nanum Gothic"/>
                <a:sym typeface="Nanum Gothic"/>
              </a:rPr>
              <a:t>)</a:t>
            </a:r>
            <a:endParaRPr sz="1500">
              <a:solidFill>
                <a:srgbClr val="1F1F1F"/>
              </a:solidFill>
              <a:latin typeface="Nanum Gothic"/>
              <a:ea typeface="Nanum Gothic"/>
              <a:cs typeface="Nanum Gothic"/>
              <a:sym typeface="Nanum Gothic"/>
            </a:endParaRPr>
          </a:p>
          <a:p>
            <a:pPr indent="0" lvl="0" marL="0" rtl="0" algn="l">
              <a:spcBef>
                <a:spcPts val="360"/>
              </a:spcBef>
              <a:spcAft>
                <a:spcPts val="0"/>
              </a:spcAft>
              <a:buNone/>
            </a:pPr>
            <a:r>
              <a:rPr lang="ko-KR" sz="1500">
                <a:solidFill>
                  <a:srgbClr val="1F1F1F"/>
                </a:solidFill>
                <a:latin typeface="Nanum Gothic"/>
                <a:ea typeface="Nanum Gothic"/>
                <a:cs typeface="Nanum Gothic"/>
                <a:sym typeface="Nanum Gothic"/>
              </a:rPr>
              <a:t>비행시간 표기방식 변경(“01시간10분" </a:t>
            </a:r>
            <a:r>
              <a:rPr lang="ko-KR" sz="800">
                <a:latin typeface="Malgun Gothic"/>
                <a:ea typeface="Malgun Gothic"/>
                <a:cs typeface="Malgun Gothic"/>
                <a:sym typeface="Malgun Gothic"/>
              </a:rPr>
              <a:t>➔</a:t>
            </a:r>
            <a:r>
              <a:rPr lang="ko-KR" sz="1500">
                <a:solidFill>
                  <a:srgbClr val="1F1F1F"/>
                </a:solidFill>
                <a:latin typeface="Nanum Gothic"/>
                <a:ea typeface="Nanum Gothic"/>
                <a:cs typeface="Nanum Gothic"/>
                <a:sym typeface="Nanum Gothic"/>
              </a:rPr>
              <a:t> </a:t>
            </a:r>
            <a:r>
              <a:rPr b="1" lang="ko-KR" sz="1500">
                <a:solidFill>
                  <a:srgbClr val="1F1F1F"/>
                </a:solidFill>
                <a:latin typeface="Nanum Gothic"/>
                <a:ea typeface="Nanum Gothic"/>
                <a:cs typeface="Nanum Gothic"/>
                <a:sym typeface="Nanum Gothic"/>
              </a:rPr>
              <a:t>1시간 10분</a:t>
            </a:r>
            <a:r>
              <a:rPr lang="ko-KR" sz="1500">
                <a:solidFill>
                  <a:srgbClr val="1F1F1F"/>
                </a:solidFill>
                <a:latin typeface="Nanum Gothic"/>
                <a:ea typeface="Nanum Gothic"/>
                <a:cs typeface="Nanum Gothic"/>
                <a:sym typeface="Nanum Gothic"/>
              </a:rPr>
              <a:t>)</a:t>
            </a:r>
            <a:endParaRPr sz="1000">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279" name="Shape 279"/>
        <p:cNvGrpSpPr/>
        <p:nvPr/>
      </p:nvGrpSpPr>
      <p:grpSpPr>
        <a:xfrm>
          <a:off x="0" y="0"/>
          <a:ext cx="0" cy="0"/>
          <a:chOff x="0" y="0"/>
          <a:chExt cx="0" cy="0"/>
        </a:xfrm>
      </p:grpSpPr>
      <p:sp>
        <p:nvSpPr>
          <p:cNvPr id="280" name="Google Shape;280;g2499a7d4f17_2_33"/>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499a7d4f17_2_33"/>
          <p:cNvSpPr txBox="1"/>
          <p:nvPr/>
        </p:nvSpPr>
        <p:spPr>
          <a:xfrm>
            <a:off x="875500" y="1386200"/>
            <a:ext cx="104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282" name="Google Shape;282;g2499a7d4f17_2_33"/>
          <p:cNvPicPr preferRelativeResize="0"/>
          <p:nvPr/>
        </p:nvPicPr>
        <p:blipFill>
          <a:blip r:embed="rId3">
            <a:alphaModFix/>
          </a:blip>
          <a:stretch>
            <a:fillRect/>
          </a:stretch>
        </p:blipFill>
        <p:spPr>
          <a:xfrm>
            <a:off x="686313" y="2276275"/>
            <a:ext cx="5476875" cy="2990850"/>
          </a:xfrm>
          <a:prstGeom prst="rect">
            <a:avLst/>
          </a:prstGeom>
          <a:noFill/>
          <a:ln>
            <a:noFill/>
          </a:ln>
        </p:spPr>
      </p:pic>
      <p:pic>
        <p:nvPicPr>
          <p:cNvPr id="283" name="Google Shape;283;g2499a7d4f17_2_33"/>
          <p:cNvPicPr preferRelativeResize="0"/>
          <p:nvPr/>
        </p:nvPicPr>
        <p:blipFill>
          <a:blip r:embed="rId4">
            <a:alphaModFix/>
          </a:blip>
          <a:stretch>
            <a:fillRect/>
          </a:stretch>
        </p:blipFill>
        <p:spPr>
          <a:xfrm>
            <a:off x="6287425" y="2312650"/>
            <a:ext cx="5343675" cy="2918111"/>
          </a:xfrm>
          <a:prstGeom prst="rect">
            <a:avLst/>
          </a:prstGeom>
          <a:noFill/>
          <a:ln>
            <a:noFill/>
          </a:ln>
        </p:spPr>
      </p:pic>
      <p:sp>
        <p:nvSpPr>
          <p:cNvPr id="284" name="Google Shape;284;g2499a7d4f17_2_33"/>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데이터 수집 (항공권)</a:t>
            </a:r>
            <a:endParaRPr sz="1200">
              <a:latin typeface="Nanum Gothic"/>
              <a:ea typeface="Nanum Gothic"/>
              <a:cs typeface="Nanum Gothic"/>
              <a:sym typeface="Nanum Gothic"/>
            </a:endParaRPr>
          </a:p>
        </p:txBody>
      </p:sp>
      <p:sp>
        <p:nvSpPr>
          <p:cNvPr id="285" name="Google Shape;285;g2499a7d4f17_2_33"/>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286" name="Google Shape;286;g2499a7d4f17_2_33"/>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290" name="Shape 290"/>
        <p:cNvGrpSpPr/>
        <p:nvPr/>
      </p:nvGrpSpPr>
      <p:grpSpPr>
        <a:xfrm>
          <a:off x="0" y="0"/>
          <a:ext cx="0" cy="0"/>
          <a:chOff x="0" y="0"/>
          <a:chExt cx="0" cy="0"/>
        </a:xfrm>
      </p:grpSpPr>
      <p:sp>
        <p:nvSpPr>
          <p:cNvPr id="291" name="Google Shape;291;g24a103a6fd0_9_0"/>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4a103a6fd0_9_0"/>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데이터 수집 (호텔)</a:t>
            </a:r>
            <a:endParaRPr sz="1200">
              <a:latin typeface="Nanum Gothic"/>
              <a:ea typeface="Nanum Gothic"/>
              <a:cs typeface="Nanum Gothic"/>
              <a:sym typeface="Nanum Gothic"/>
            </a:endParaRPr>
          </a:p>
        </p:txBody>
      </p:sp>
      <p:sp>
        <p:nvSpPr>
          <p:cNvPr id="293" name="Google Shape;293;g24a103a6fd0_9_0"/>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294" name="Google Shape;294;g24a103a6fd0_9_0"/>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295" name="Google Shape;295;g24a103a6fd0_9_0"/>
          <p:cNvSpPr txBox="1"/>
          <p:nvPr/>
        </p:nvSpPr>
        <p:spPr>
          <a:xfrm>
            <a:off x="943125" y="4031175"/>
            <a:ext cx="5124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Nanum Gothic"/>
                <a:ea typeface="Nanum Gothic"/>
                <a:cs typeface="Nanum Gothic"/>
                <a:sym typeface="Nanum Gothic"/>
              </a:rPr>
              <a:t>위치 표기방식 변경 (“서귀포, 대한민국” </a:t>
            </a:r>
            <a:r>
              <a:rPr lang="ko-KR" sz="1200">
                <a:latin typeface="Nanum Gothic"/>
                <a:ea typeface="Nanum Gothic"/>
                <a:cs typeface="Nanum Gothic"/>
                <a:sym typeface="Nanum Gothic"/>
              </a:rPr>
              <a:t>➔ </a:t>
            </a:r>
            <a:r>
              <a:rPr b="1" lang="ko-KR">
                <a:latin typeface="Nanum Gothic"/>
                <a:ea typeface="Nanum Gothic"/>
                <a:cs typeface="Nanum Gothic"/>
                <a:sym typeface="Nanum Gothic"/>
              </a:rPr>
              <a:t>서귀포</a:t>
            </a:r>
            <a:r>
              <a:rPr lang="ko-KR">
                <a:latin typeface="Nanum Gothic"/>
                <a:ea typeface="Nanum Gothic"/>
                <a:cs typeface="Nanum Gothic"/>
                <a:sym typeface="Nanum Gothic"/>
              </a:rPr>
              <a:t>)</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평점, 등급 표기 분리(“9.05성급” </a:t>
            </a:r>
            <a:r>
              <a:rPr lang="ko-KR" sz="1200">
                <a:latin typeface="Nanum Gothic"/>
                <a:ea typeface="Nanum Gothic"/>
                <a:cs typeface="Nanum Gothic"/>
                <a:sym typeface="Nanum Gothic"/>
              </a:rPr>
              <a:t>➔</a:t>
            </a:r>
            <a:r>
              <a:rPr b="1" lang="ko-KR" sz="1200">
                <a:latin typeface="Nanum Gothic"/>
                <a:ea typeface="Nanum Gothic"/>
                <a:cs typeface="Nanum Gothic"/>
                <a:sym typeface="Nanum Gothic"/>
              </a:rPr>
              <a:t> </a:t>
            </a:r>
            <a:r>
              <a:rPr b="1" lang="ko-KR">
                <a:latin typeface="Nanum Gothic"/>
                <a:ea typeface="Nanum Gothic"/>
                <a:cs typeface="Nanum Gothic"/>
                <a:sym typeface="Nanum Gothic"/>
              </a:rPr>
              <a:t>9.0 </a:t>
            </a:r>
            <a:r>
              <a:rPr lang="ko-KR">
                <a:latin typeface="Nanum Gothic"/>
                <a:ea typeface="Nanum Gothic"/>
                <a:cs typeface="Nanum Gothic"/>
                <a:sym typeface="Nanum Gothic"/>
              </a:rPr>
              <a:t>/ </a:t>
            </a:r>
            <a:r>
              <a:rPr b="1" lang="ko-KR">
                <a:latin typeface="Nanum Gothic"/>
                <a:ea typeface="Nanum Gothic"/>
                <a:cs typeface="Nanum Gothic"/>
                <a:sym typeface="Nanum Gothic"/>
              </a:rPr>
              <a:t>5성급</a:t>
            </a:r>
            <a:r>
              <a:rPr lang="ko-KR">
                <a:latin typeface="Nanum Gothic"/>
                <a:ea typeface="Nanum Gothic"/>
                <a:cs typeface="Nanum Gothic"/>
                <a:sym typeface="Nanum Gothic"/>
              </a:rPr>
              <a:t>)</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가격 표기방식 변경 (“360000원~” </a:t>
            </a:r>
            <a:r>
              <a:rPr lang="ko-KR" sz="1200">
                <a:latin typeface="Nanum Gothic"/>
                <a:ea typeface="Nanum Gothic"/>
                <a:cs typeface="Nanum Gothic"/>
                <a:sym typeface="Nanum Gothic"/>
              </a:rPr>
              <a:t>➔ </a:t>
            </a:r>
            <a:r>
              <a:rPr b="1" lang="ko-KR">
                <a:latin typeface="Nanum Gothic"/>
                <a:ea typeface="Nanum Gothic"/>
                <a:cs typeface="Nanum Gothic"/>
                <a:sym typeface="Nanum Gothic"/>
              </a:rPr>
              <a:t>360000</a:t>
            </a:r>
            <a:r>
              <a:rPr lang="ko-KR">
                <a:latin typeface="Nanum Gothic"/>
                <a:ea typeface="Nanum Gothic"/>
                <a:cs typeface="Nanum Gothic"/>
                <a:sym typeface="Nanum Gothic"/>
              </a:rPr>
              <a:t>)</a:t>
            </a:r>
            <a:endParaRPr sz="1200">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날짜 표기방식 변경 (“6.01” </a:t>
            </a:r>
            <a:r>
              <a:rPr lang="ko-KR" sz="1200">
                <a:latin typeface="Nanum Gothic"/>
                <a:ea typeface="Nanum Gothic"/>
                <a:cs typeface="Nanum Gothic"/>
                <a:sym typeface="Nanum Gothic"/>
              </a:rPr>
              <a:t>➔</a:t>
            </a:r>
            <a:r>
              <a:rPr lang="ko-KR">
                <a:latin typeface="Nanum Gothic"/>
                <a:ea typeface="Nanum Gothic"/>
                <a:cs typeface="Nanum Gothic"/>
                <a:sym typeface="Nanum Gothic"/>
              </a:rPr>
              <a:t> </a:t>
            </a:r>
            <a:r>
              <a:rPr b="1" lang="ko-KR">
                <a:latin typeface="Nanum Gothic"/>
                <a:ea typeface="Nanum Gothic"/>
                <a:cs typeface="Nanum Gothic"/>
                <a:sym typeface="Nanum Gothic"/>
              </a:rPr>
              <a:t>601</a:t>
            </a:r>
            <a:r>
              <a:rPr lang="ko-KR">
                <a:latin typeface="Nanum Gothic"/>
                <a:ea typeface="Nanum Gothic"/>
                <a:cs typeface="Nanum Gothic"/>
                <a:sym typeface="Nanum Gothic"/>
              </a:rPr>
              <a:t>)</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특수문자(“ ” , .) 제거</a:t>
            </a:r>
            <a:endParaRPr>
              <a:latin typeface="Nanum Gothic"/>
              <a:ea typeface="Nanum Gothic"/>
              <a:cs typeface="Nanum Gothic"/>
              <a:sym typeface="Nanum Gothic"/>
            </a:endParaRPr>
          </a:p>
        </p:txBody>
      </p:sp>
      <p:sp>
        <p:nvSpPr>
          <p:cNvPr id="296" name="Google Shape;296;g24a103a6fd0_9_0"/>
          <p:cNvSpPr/>
          <p:nvPr/>
        </p:nvSpPr>
        <p:spPr>
          <a:xfrm>
            <a:off x="945238" y="2064763"/>
            <a:ext cx="2247000" cy="1115400"/>
          </a:xfrm>
          <a:prstGeom prst="roundRect">
            <a:avLst>
              <a:gd fmla="val 16667" name="adj"/>
            </a:avLst>
          </a:prstGeom>
          <a:solidFill>
            <a:schemeClr val="lt1"/>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2박 3일(2800개)</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3박 4일(2700개)</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4박 5일(2600개)</a:t>
            </a:r>
            <a:endParaRPr>
              <a:latin typeface="Nanum Gothic"/>
              <a:ea typeface="Nanum Gothic"/>
              <a:cs typeface="Nanum Gothic"/>
              <a:sym typeface="Nanum Gothic"/>
            </a:endParaRPr>
          </a:p>
        </p:txBody>
      </p:sp>
      <p:sp>
        <p:nvSpPr>
          <p:cNvPr id="297" name="Google Shape;297;g24a103a6fd0_9_0"/>
          <p:cNvSpPr/>
          <p:nvPr/>
        </p:nvSpPr>
        <p:spPr>
          <a:xfrm>
            <a:off x="4082500" y="2064763"/>
            <a:ext cx="2247000" cy="1115400"/>
          </a:xfrm>
          <a:prstGeom prst="roundRect">
            <a:avLst>
              <a:gd fmla="val 16667" name="adj"/>
            </a:avLst>
          </a:prstGeom>
          <a:solidFill>
            <a:schemeClr val="lt1"/>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2박 3일(2800개)</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3박 4일(2700개)</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4박 5일(2600개)</a:t>
            </a:r>
            <a:endParaRPr>
              <a:latin typeface="Nanum Gothic"/>
              <a:ea typeface="Nanum Gothic"/>
              <a:cs typeface="Nanum Gothic"/>
              <a:sym typeface="Nanum Gothic"/>
            </a:endParaRPr>
          </a:p>
        </p:txBody>
      </p:sp>
      <p:sp>
        <p:nvSpPr>
          <p:cNvPr id="298" name="Google Shape;298;g24a103a6fd0_9_0"/>
          <p:cNvSpPr/>
          <p:nvPr/>
        </p:nvSpPr>
        <p:spPr>
          <a:xfrm>
            <a:off x="7219788" y="2064763"/>
            <a:ext cx="2247000" cy="1115400"/>
          </a:xfrm>
          <a:prstGeom prst="roundRect">
            <a:avLst>
              <a:gd fmla="val 16667" name="adj"/>
            </a:avLst>
          </a:prstGeom>
          <a:solidFill>
            <a:schemeClr val="lt1"/>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2박 3일(2800개)</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3박 4일(2700개)</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4박 5일(2600개)</a:t>
            </a:r>
            <a:endParaRPr>
              <a:latin typeface="Nanum Gothic"/>
              <a:ea typeface="Nanum Gothic"/>
              <a:cs typeface="Nanum Gothic"/>
              <a:sym typeface="Nanum Gothic"/>
            </a:endParaRPr>
          </a:p>
        </p:txBody>
      </p:sp>
      <p:sp>
        <p:nvSpPr>
          <p:cNvPr id="299" name="Google Shape;299;g24a103a6fd0_9_0"/>
          <p:cNvSpPr txBox="1"/>
          <p:nvPr/>
        </p:nvSpPr>
        <p:spPr>
          <a:xfrm>
            <a:off x="10288613" y="2299213"/>
            <a:ext cx="957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latin typeface="NanumGothic ExtraBold"/>
                <a:ea typeface="NanumGothic ExtraBold"/>
                <a:cs typeface="NanumGothic ExtraBold"/>
                <a:sym typeface="NanumGothic ExtraBold"/>
              </a:rPr>
              <a:t>총 24300개</a:t>
            </a:r>
            <a:endParaRPr sz="1500">
              <a:latin typeface="NanumGothic ExtraBold"/>
              <a:ea typeface="NanumGothic ExtraBold"/>
              <a:cs typeface="NanumGothic ExtraBold"/>
              <a:sym typeface="NanumGothic ExtraBold"/>
            </a:endParaRPr>
          </a:p>
        </p:txBody>
      </p:sp>
      <p:sp>
        <p:nvSpPr>
          <p:cNvPr id="300" name="Google Shape;300;g24a103a6fd0_9_0"/>
          <p:cNvSpPr txBox="1"/>
          <p:nvPr/>
        </p:nvSpPr>
        <p:spPr>
          <a:xfrm>
            <a:off x="1816738" y="1644325"/>
            <a:ext cx="5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latin typeface="Nanum Gothic"/>
                <a:ea typeface="Nanum Gothic"/>
                <a:cs typeface="Nanum Gothic"/>
                <a:sym typeface="Nanum Gothic"/>
              </a:rPr>
              <a:t>2인</a:t>
            </a:r>
            <a:endParaRPr b="1">
              <a:latin typeface="Nanum Gothic"/>
              <a:ea typeface="Nanum Gothic"/>
              <a:cs typeface="Nanum Gothic"/>
              <a:sym typeface="Nanum Gothic"/>
            </a:endParaRPr>
          </a:p>
        </p:txBody>
      </p:sp>
      <p:sp>
        <p:nvSpPr>
          <p:cNvPr id="301" name="Google Shape;301;g24a103a6fd0_9_0"/>
          <p:cNvSpPr txBox="1"/>
          <p:nvPr/>
        </p:nvSpPr>
        <p:spPr>
          <a:xfrm>
            <a:off x="4954013" y="1644325"/>
            <a:ext cx="5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latin typeface="Nanum Gothic"/>
                <a:ea typeface="Nanum Gothic"/>
                <a:cs typeface="Nanum Gothic"/>
                <a:sym typeface="Nanum Gothic"/>
              </a:rPr>
              <a:t>3</a:t>
            </a:r>
            <a:r>
              <a:rPr b="1" lang="ko-KR">
                <a:latin typeface="Nanum Gothic"/>
                <a:ea typeface="Nanum Gothic"/>
                <a:cs typeface="Nanum Gothic"/>
                <a:sym typeface="Nanum Gothic"/>
              </a:rPr>
              <a:t>인</a:t>
            </a:r>
            <a:endParaRPr b="1">
              <a:latin typeface="Nanum Gothic"/>
              <a:ea typeface="Nanum Gothic"/>
              <a:cs typeface="Nanum Gothic"/>
              <a:sym typeface="Nanum Gothic"/>
            </a:endParaRPr>
          </a:p>
        </p:txBody>
      </p:sp>
      <p:sp>
        <p:nvSpPr>
          <p:cNvPr id="302" name="Google Shape;302;g24a103a6fd0_9_0"/>
          <p:cNvSpPr txBox="1"/>
          <p:nvPr/>
        </p:nvSpPr>
        <p:spPr>
          <a:xfrm>
            <a:off x="8091288" y="1644325"/>
            <a:ext cx="5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latin typeface="Nanum Gothic"/>
                <a:ea typeface="Nanum Gothic"/>
                <a:cs typeface="Nanum Gothic"/>
                <a:sym typeface="Nanum Gothic"/>
              </a:rPr>
              <a:t>4</a:t>
            </a:r>
            <a:r>
              <a:rPr b="1" lang="ko-KR">
                <a:latin typeface="Nanum Gothic"/>
                <a:ea typeface="Nanum Gothic"/>
                <a:cs typeface="Nanum Gothic"/>
                <a:sym typeface="Nanum Gothic"/>
              </a:rPr>
              <a:t>인</a:t>
            </a:r>
            <a:endParaRPr b="1">
              <a:latin typeface="Nanum Gothic"/>
              <a:ea typeface="Nanum Gothic"/>
              <a:cs typeface="Nanum Gothic"/>
              <a:sym typeface="Nanum Gothic"/>
            </a:endParaRPr>
          </a:p>
        </p:txBody>
      </p:sp>
      <p:sp>
        <p:nvSpPr>
          <p:cNvPr id="303" name="Google Shape;303;g24a103a6fd0_9_0"/>
          <p:cNvSpPr/>
          <p:nvPr/>
        </p:nvSpPr>
        <p:spPr>
          <a:xfrm>
            <a:off x="3385375" y="2376463"/>
            <a:ext cx="504000" cy="492000"/>
          </a:xfrm>
          <a:prstGeom prst="mathPlus">
            <a:avLst>
              <a:gd fmla="val 23520" name="adj1"/>
            </a:avLst>
          </a:prstGeom>
          <a:solidFill>
            <a:srgbClr val="80C1FF"/>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24a103a6fd0_9_0"/>
          <p:cNvSpPr/>
          <p:nvPr/>
        </p:nvSpPr>
        <p:spPr>
          <a:xfrm>
            <a:off x="6522638" y="2376463"/>
            <a:ext cx="504000" cy="492000"/>
          </a:xfrm>
          <a:prstGeom prst="mathPlus">
            <a:avLst>
              <a:gd fmla="val 23520" name="adj1"/>
            </a:avLst>
          </a:prstGeom>
          <a:solidFill>
            <a:srgbClr val="80C1FF"/>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4a103a6fd0_9_0"/>
          <p:cNvSpPr/>
          <p:nvPr/>
        </p:nvSpPr>
        <p:spPr>
          <a:xfrm>
            <a:off x="9725425" y="2475613"/>
            <a:ext cx="504000" cy="293700"/>
          </a:xfrm>
          <a:prstGeom prst="rightArrow">
            <a:avLst>
              <a:gd fmla="val 50000" name="adj1"/>
              <a:gd fmla="val 50000" name="adj2"/>
            </a:avLst>
          </a:prstGeom>
          <a:solidFill>
            <a:srgbClr val="80C1FF"/>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06" name="Google Shape;306;g24a103a6fd0_9_0"/>
          <p:cNvGraphicFramePr/>
          <p:nvPr/>
        </p:nvGraphicFramePr>
        <p:xfrm>
          <a:off x="6676000" y="3588263"/>
          <a:ext cx="3000000" cy="3000000"/>
        </p:xfrm>
        <a:graphic>
          <a:graphicData uri="http://schemas.openxmlformats.org/drawingml/2006/table">
            <a:tbl>
              <a:tblPr>
                <a:noFill/>
                <a:tableStyleId>{751CB8C6-1740-4BF7-A910-FEEB8B2185F7}</a:tableStyleId>
              </a:tblPr>
              <a:tblGrid>
                <a:gridCol w="1369100"/>
                <a:gridCol w="968175"/>
                <a:gridCol w="1275350"/>
                <a:gridCol w="957300"/>
              </a:tblGrid>
              <a:tr h="396850">
                <a:tc>
                  <a:txBody>
                    <a:bodyPr/>
                    <a:lstStyle/>
                    <a:p>
                      <a:pPr indent="0" lvl="0" marL="0" rtl="0" algn="ctr">
                        <a:spcBef>
                          <a:spcPts val="0"/>
                        </a:spcBef>
                        <a:spcAft>
                          <a:spcPts val="0"/>
                        </a:spcAft>
                        <a:buNone/>
                      </a:pPr>
                      <a:r>
                        <a:rPr lang="ko-KR">
                          <a:latin typeface="Nanum Gothic"/>
                          <a:ea typeface="Nanum Gothic"/>
                          <a:cs typeface="Nanum Gothic"/>
                          <a:sym typeface="Nanum Gothic"/>
                        </a:rPr>
                        <a:t>컬럼 이름</a:t>
                      </a:r>
                      <a:endParaRPr>
                        <a:latin typeface="Nanum Gothic"/>
                        <a:ea typeface="Nanum Gothic"/>
                        <a:cs typeface="Nanum Gothic"/>
                        <a:sym typeface="Nanum Gothic"/>
                      </a:endParaRPr>
                    </a:p>
                  </a:txBody>
                  <a:tcPr marT="91425" marB="91425" marR="91425" marL="91425">
                    <a:solidFill>
                      <a:srgbClr val="F3F3F3"/>
                    </a:solidFill>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data type</a:t>
                      </a:r>
                      <a:endParaRPr>
                        <a:latin typeface="Nanum Gothic"/>
                        <a:ea typeface="Nanum Gothic"/>
                        <a:cs typeface="Nanum Gothic"/>
                        <a:sym typeface="Nanum Gothic"/>
                      </a:endParaRPr>
                    </a:p>
                  </a:txBody>
                  <a:tcPr marT="91425" marB="91425" marR="91425" marL="91425">
                    <a:solidFill>
                      <a:srgbClr val="F3F3F3"/>
                    </a:solidFill>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컬럼 이름</a:t>
                      </a:r>
                      <a:endParaRPr>
                        <a:latin typeface="Nanum Gothic"/>
                        <a:ea typeface="Nanum Gothic"/>
                        <a:cs typeface="Nanum Gothic"/>
                        <a:sym typeface="Nanum Gothic"/>
                      </a:endParaRPr>
                    </a:p>
                  </a:txBody>
                  <a:tcPr marT="91425" marB="91425" marR="91425" marL="91425">
                    <a:solidFill>
                      <a:srgbClr val="F3F3F3"/>
                    </a:solidFill>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data type</a:t>
                      </a:r>
                      <a:endParaRPr>
                        <a:latin typeface="Nanum Gothic"/>
                        <a:ea typeface="Nanum Gothic"/>
                        <a:cs typeface="Nanum Gothic"/>
                        <a:sym typeface="Nanum Gothic"/>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lang="ko-KR">
                          <a:latin typeface="Nanum Gothic"/>
                          <a:ea typeface="Nanum Gothic"/>
                          <a:cs typeface="Nanum Gothic"/>
                          <a:sym typeface="Nanum Gothic"/>
                        </a:rPr>
                        <a:t>체크인 날짜</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등급</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tc>
              </a:tr>
              <a:tr h="396200">
                <a:tc>
                  <a:txBody>
                    <a:bodyPr/>
                    <a:lstStyle/>
                    <a:p>
                      <a:pPr indent="0" lvl="0" marL="0" rtl="0" algn="ctr">
                        <a:spcBef>
                          <a:spcPts val="0"/>
                        </a:spcBef>
                        <a:spcAft>
                          <a:spcPts val="0"/>
                        </a:spcAft>
                        <a:buNone/>
                      </a:pPr>
                      <a:r>
                        <a:rPr lang="ko-KR">
                          <a:latin typeface="Nanum Gothic"/>
                          <a:ea typeface="Nanum Gothic"/>
                          <a:cs typeface="Nanum Gothic"/>
                          <a:sym typeface="Nanum Gothic"/>
                        </a:rPr>
                        <a:t>체크인 요일</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평점</a:t>
                      </a:r>
                      <a:endParaRPr>
                        <a:latin typeface="Nanum Gothic"/>
                        <a:ea typeface="Nanum Gothic"/>
                        <a:cs typeface="Nanum Gothic"/>
                        <a:sym typeface="Nanum Gothic"/>
                      </a:endParaRPr>
                    </a:p>
                  </a:txBody>
                  <a:tcPr marT="91425" marB="91425" marR="91425" marL="91425">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실수</a:t>
                      </a:r>
                      <a:endParaRPr>
                        <a:latin typeface="Nanum Gothic"/>
                        <a:ea typeface="Nanum Gothic"/>
                        <a:cs typeface="Nanum Gothic"/>
                        <a:sym typeface="Nanum Gothic"/>
                      </a:endParaRPr>
                    </a:p>
                  </a:txBody>
                  <a:tcPr marT="91425" marB="91425" marR="91425" marL="91425"/>
                </a:tc>
              </a:tr>
              <a:tr h="423425">
                <a:tc>
                  <a:txBody>
                    <a:bodyPr/>
                    <a:lstStyle/>
                    <a:p>
                      <a:pPr indent="0" lvl="0" marL="0" rtl="0" algn="ctr">
                        <a:spcBef>
                          <a:spcPts val="0"/>
                        </a:spcBef>
                        <a:spcAft>
                          <a:spcPts val="0"/>
                        </a:spcAft>
                        <a:buNone/>
                      </a:pPr>
                      <a:r>
                        <a:rPr lang="ko-KR">
                          <a:latin typeface="Nanum Gothic"/>
                          <a:ea typeface="Nanum Gothic"/>
                          <a:cs typeface="Nanum Gothic"/>
                          <a:sym typeface="Nanum Gothic"/>
                        </a:rPr>
                        <a:t>체크아웃 날짜</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lnR cap="flat" cmpd="sng" w="9525">
                      <a:solidFill>
                        <a:srgbClr val="999999"/>
                      </a:solidFill>
                      <a:prstDash val="solid"/>
                      <a:round/>
                      <a:headEnd len="sm" w="sm" type="none"/>
                      <a:tailEnd len="sm" w="sm" type="none"/>
                    </a:lnR>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투숙 인원</a:t>
                      </a:r>
                      <a:endParaRPr>
                        <a:latin typeface="Nanum Gothic"/>
                        <a:ea typeface="Nanum Gothic"/>
                        <a:cs typeface="Nanum Gothic"/>
                        <a:sym typeface="Nanum Gothic"/>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lnL cap="flat" cmpd="sng" w="9525">
                      <a:solidFill>
                        <a:srgbClr val="999999"/>
                      </a:solidFill>
                      <a:prstDash val="solid"/>
                      <a:round/>
                      <a:headEnd len="sm" w="sm" type="none"/>
                      <a:tailEnd len="sm" w="sm" type="none"/>
                    </a:lnL>
                  </a:tcPr>
                </a:tc>
              </a:tr>
              <a:tr h="396200">
                <a:tc>
                  <a:txBody>
                    <a:bodyPr/>
                    <a:lstStyle/>
                    <a:p>
                      <a:pPr indent="0" lvl="0" marL="0" rtl="0" algn="ctr">
                        <a:spcBef>
                          <a:spcPts val="0"/>
                        </a:spcBef>
                        <a:spcAft>
                          <a:spcPts val="0"/>
                        </a:spcAft>
                        <a:buNone/>
                      </a:pPr>
                      <a:r>
                        <a:rPr lang="ko-KR">
                          <a:latin typeface="Nanum Gothic"/>
                          <a:ea typeface="Nanum Gothic"/>
                          <a:cs typeface="Nanum Gothic"/>
                          <a:sym typeface="Nanum Gothic"/>
                        </a:rPr>
                        <a:t>체크아웃 요일</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가격</a:t>
                      </a:r>
                      <a:endParaRPr>
                        <a:latin typeface="Nanum Gothic"/>
                        <a:ea typeface="Nanum Gothic"/>
                        <a:cs typeface="Nanum Gothic"/>
                        <a:sym typeface="Nanum Gothic"/>
                      </a:endParaRPr>
                    </a:p>
                  </a:txBody>
                  <a:tcPr marT="91425" marB="91425" marR="91425" marL="91425">
                    <a:lnT cap="flat" cmpd="sng" w="9525">
                      <a:solidFill>
                        <a:srgbClr val="999999"/>
                      </a:solidFill>
                      <a:prstDash val="solid"/>
                      <a:round/>
                      <a:headEnd len="sm" w="sm" type="none"/>
                      <a:tailEnd len="sm" w="sm" type="none"/>
                    </a:lnT>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tc>
              </a:tr>
              <a:tr h="370250">
                <a:tc>
                  <a:txBody>
                    <a:bodyPr/>
                    <a:lstStyle/>
                    <a:p>
                      <a:pPr indent="0" lvl="0" marL="0" rtl="0" algn="ctr">
                        <a:spcBef>
                          <a:spcPts val="0"/>
                        </a:spcBef>
                        <a:spcAft>
                          <a:spcPts val="0"/>
                        </a:spcAft>
                        <a:buNone/>
                      </a:pPr>
                      <a:r>
                        <a:rPr lang="ko-KR">
                          <a:latin typeface="Nanum Gothic"/>
                          <a:ea typeface="Nanum Gothic"/>
                          <a:cs typeface="Nanum Gothic"/>
                          <a:sym typeface="Nanum Gothic"/>
                        </a:rPr>
                        <a:t>호텔 이름</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투숙 기간</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tc>
              </a:tr>
              <a:tr h="396200">
                <a:tc>
                  <a:txBody>
                    <a:bodyPr/>
                    <a:lstStyle/>
                    <a:p>
                      <a:pPr indent="0" lvl="0" marL="0" rtl="0" algn="ctr">
                        <a:spcBef>
                          <a:spcPts val="0"/>
                        </a:spcBef>
                        <a:spcAft>
                          <a:spcPts val="0"/>
                        </a:spcAft>
                        <a:buNone/>
                      </a:pPr>
                      <a:r>
                        <a:rPr lang="ko-KR">
                          <a:latin typeface="Nanum Gothic"/>
                          <a:ea typeface="Nanum Gothic"/>
                          <a:cs typeface="Nanum Gothic"/>
                          <a:sym typeface="Nanum Gothic"/>
                        </a:rPr>
                        <a:t>위치</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a:latin typeface="Nanum Gothic"/>
                        <a:ea typeface="Nanum Gothic"/>
                        <a:cs typeface="Nanum Gothic"/>
                        <a:sym typeface="Nanum Gothic"/>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310" name="Shape 310"/>
        <p:cNvGrpSpPr/>
        <p:nvPr/>
      </p:nvGrpSpPr>
      <p:grpSpPr>
        <a:xfrm>
          <a:off x="0" y="0"/>
          <a:ext cx="0" cy="0"/>
          <a:chOff x="0" y="0"/>
          <a:chExt cx="0" cy="0"/>
        </a:xfrm>
      </p:grpSpPr>
      <p:sp>
        <p:nvSpPr>
          <p:cNvPr id="311" name="Google Shape;311;g24a103a6fd0_9_25"/>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4a103a6fd0_9_25"/>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데이터 수집 (호텔)</a:t>
            </a:r>
            <a:endParaRPr sz="1200">
              <a:latin typeface="Nanum Gothic"/>
              <a:ea typeface="Nanum Gothic"/>
              <a:cs typeface="Nanum Gothic"/>
              <a:sym typeface="Nanum Gothic"/>
            </a:endParaRPr>
          </a:p>
        </p:txBody>
      </p:sp>
      <p:sp>
        <p:nvSpPr>
          <p:cNvPr id="313" name="Google Shape;313;g24a103a6fd0_9_25"/>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314" name="Google Shape;314;g24a103a6fd0_9_25"/>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pic>
        <p:nvPicPr>
          <p:cNvPr id="315" name="Google Shape;315;g24a103a6fd0_9_25"/>
          <p:cNvPicPr preferRelativeResize="0"/>
          <p:nvPr/>
        </p:nvPicPr>
        <p:blipFill>
          <a:blip r:embed="rId3">
            <a:alphaModFix/>
          </a:blip>
          <a:stretch>
            <a:fillRect/>
          </a:stretch>
        </p:blipFill>
        <p:spPr>
          <a:xfrm>
            <a:off x="355437" y="2263401"/>
            <a:ext cx="5534874" cy="3439250"/>
          </a:xfrm>
          <a:prstGeom prst="rect">
            <a:avLst/>
          </a:prstGeom>
          <a:noFill/>
          <a:ln>
            <a:noFill/>
          </a:ln>
        </p:spPr>
      </p:pic>
      <p:pic>
        <p:nvPicPr>
          <p:cNvPr id="316" name="Google Shape;316;g24a103a6fd0_9_25"/>
          <p:cNvPicPr preferRelativeResize="0"/>
          <p:nvPr/>
        </p:nvPicPr>
        <p:blipFill rotWithShape="1">
          <a:blip r:embed="rId4">
            <a:alphaModFix/>
          </a:blip>
          <a:srcRect b="-2912" l="0" r="-1399" t="0"/>
          <a:stretch/>
        </p:blipFill>
        <p:spPr>
          <a:xfrm>
            <a:off x="6074350" y="2263415"/>
            <a:ext cx="5761362" cy="3439222"/>
          </a:xfrm>
          <a:prstGeom prst="rect">
            <a:avLst/>
          </a:prstGeom>
          <a:noFill/>
          <a:ln>
            <a:noFill/>
          </a:ln>
        </p:spPr>
      </p:pic>
      <p:sp>
        <p:nvSpPr>
          <p:cNvPr id="317" name="Google Shape;317;g24a103a6fd0_9_25"/>
          <p:cNvSpPr txBox="1"/>
          <p:nvPr/>
        </p:nvSpPr>
        <p:spPr>
          <a:xfrm>
            <a:off x="3867438" y="1716025"/>
            <a:ext cx="44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600">
                <a:latin typeface="Nanum Gothic"/>
                <a:ea typeface="Nanum Gothic"/>
                <a:cs typeface="Nanum Gothic"/>
                <a:sym typeface="Nanum Gothic"/>
              </a:rPr>
              <a:t>24300개 </a:t>
            </a:r>
            <a:r>
              <a:rPr lang="ko-KR" sz="1600">
                <a:latin typeface="Source Code Pro"/>
                <a:ea typeface="Source Code Pro"/>
                <a:cs typeface="Source Code Pro"/>
                <a:sym typeface="Source Code Pro"/>
              </a:rPr>
              <a:t>         </a:t>
            </a:r>
            <a:r>
              <a:rPr lang="ko-KR">
                <a:latin typeface="Nanum Gothic"/>
                <a:ea typeface="Nanum Gothic"/>
                <a:cs typeface="Nanum Gothic"/>
                <a:sym typeface="Nanum Gothic"/>
              </a:rPr>
              <a:t>➔</a:t>
            </a:r>
            <a:r>
              <a:rPr lang="ko-KR" sz="1600">
                <a:latin typeface="Source Code Pro"/>
                <a:ea typeface="Source Code Pro"/>
                <a:cs typeface="Source Code Pro"/>
                <a:sym typeface="Source Code Pro"/>
              </a:rPr>
              <a:t>          </a:t>
            </a:r>
            <a:r>
              <a:rPr b="1" lang="ko-KR" sz="1600">
                <a:latin typeface="Nanum Gothic"/>
                <a:ea typeface="Nanum Gothic"/>
                <a:cs typeface="Nanum Gothic"/>
                <a:sym typeface="Nanum Gothic"/>
              </a:rPr>
              <a:t>22162개</a:t>
            </a:r>
            <a:endParaRPr b="1" sz="1600">
              <a:latin typeface="Nanum Gothic"/>
              <a:ea typeface="Nanum Gothic"/>
              <a:cs typeface="Nanum Gothic"/>
              <a:sym typeface="Nanum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321" name="Shape 321"/>
        <p:cNvGrpSpPr/>
        <p:nvPr/>
      </p:nvGrpSpPr>
      <p:grpSpPr>
        <a:xfrm>
          <a:off x="0" y="0"/>
          <a:ext cx="0" cy="0"/>
          <a:chOff x="0" y="0"/>
          <a:chExt cx="0" cy="0"/>
        </a:xfrm>
      </p:grpSpPr>
      <p:sp>
        <p:nvSpPr>
          <p:cNvPr id="322" name="Google Shape;322;g2499a7d4f17_2_43"/>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499a7d4f17_2_43"/>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데이터 수집 (렌터카)</a:t>
            </a:r>
            <a:endParaRPr sz="1200">
              <a:latin typeface="Nanum Gothic"/>
              <a:ea typeface="Nanum Gothic"/>
              <a:cs typeface="Nanum Gothic"/>
              <a:sym typeface="Nanum Gothic"/>
            </a:endParaRPr>
          </a:p>
        </p:txBody>
      </p:sp>
      <p:sp>
        <p:nvSpPr>
          <p:cNvPr id="324" name="Google Shape;324;g2499a7d4f17_2_43"/>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325" name="Google Shape;325;g2499a7d4f17_2_43"/>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graphicFrame>
        <p:nvGraphicFramePr>
          <p:cNvPr id="326" name="Google Shape;326;g2499a7d4f17_2_43"/>
          <p:cNvGraphicFramePr/>
          <p:nvPr/>
        </p:nvGraphicFramePr>
        <p:xfrm>
          <a:off x="6801625" y="3600690"/>
          <a:ext cx="3000000" cy="3000000"/>
        </p:xfrm>
        <a:graphic>
          <a:graphicData uri="http://schemas.openxmlformats.org/drawingml/2006/table">
            <a:tbl>
              <a:tblPr>
                <a:noFill/>
                <a:tableStyleId>{751CB8C6-1740-4BF7-A910-FEEB8B2185F7}</a:tableStyleId>
              </a:tblPr>
              <a:tblGrid>
                <a:gridCol w="1102650"/>
                <a:gridCol w="1102650"/>
                <a:gridCol w="1191550"/>
                <a:gridCol w="1013750"/>
              </a:tblGrid>
              <a:tr h="454100">
                <a:tc>
                  <a:txBody>
                    <a:bodyPr/>
                    <a:lstStyle/>
                    <a:p>
                      <a:pPr indent="0" lvl="0" marL="0" rtl="0" algn="ctr">
                        <a:spcBef>
                          <a:spcPts val="0"/>
                        </a:spcBef>
                        <a:spcAft>
                          <a:spcPts val="0"/>
                        </a:spcAft>
                        <a:buNone/>
                      </a:pPr>
                      <a:r>
                        <a:rPr lang="ko-KR">
                          <a:latin typeface="Nanum Gothic"/>
                          <a:ea typeface="Nanum Gothic"/>
                          <a:cs typeface="Nanum Gothic"/>
                          <a:sym typeface="Nanum Gothic"/>
                        </a:rPr>
                        <a:t>컬럼 이름</a:t>
                      </a:r>
                      <a:endParaRPr>
                        <a:latin typeface="Nanum Gothic"/>
                        <a:ea typeface="Nanum Gothic"/>
                        <a:cs typeface="Nanum Gothic"/>
                        <a:sym typeface="Nanum Gothic"/>
                      </a:endParaRPr>
                    </a:p>
                  </a:txBody>
                  <a:tcPr marT="91425" marB="91425" marR="91425" marL="91425" anchor="ctr">
                    <a:solidFill>
                      <a:srgbClr val="E6E6E6"/>
                    </a:solidFill>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data type</a:t>
                      </a:r>
                      <a:endParaRPr>
                        <a:latin typeface="Nanum Gothic"/>
                        <a:ea typeface="Nanum Gothic"/>
                        <a:cs typeface="Nanum Gothic"/>
                        <a:sym typeface="Nanum Gothic"/>
                      </a:endParaRPr>
                    </a:p>
                  </a:txBody>
                  <a:tcPr marT="91425" marB="91425" marR="91425" marL="91425" anchor="ctr">
                    <a:solidFill>
                      <a:srgbClr val="E6E6E6"/>
                    </a:solidFill>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칼럼 이름</a:t>
                      </a:r>
                      <a:endParaRPr>
                        <a:latin typeface="Nanum Gothic"/>
                        <a:ea typeface="Nanum Gothic"/>
                        <a:cs typeface="Nanum Gothic"/>
                        <a:sym typeface="Nanum Gothic"/>
                      </a:endParaRPr>
                    </a:p>
                  </a:txBody>
                  <a:tcPr marT="91425" marB="91425" marR="91425" marL="91425" anchor="ctr">
                    <a:solidFill>
                      <a:srgbClr val="E6E6E6"/>
                    </a:solidFill>
                  </a:tcPr>
                </a:tc>
                <a:tc>
                  <a:txBody>
                    <a:bodyPr/>
                    <a:lstStyle/>
                    <a:p>
                      <a:pPr indent="0" lvl="0" marL="0" rtl="0" algn="ctr">
                        <a:spcBef>
                          <a:spcPts val="0"/>
                        </a:spcBef>
                        <a:spcAft>
                          <a:spcPts val="0"/>
                        </a:spcAft>
                        <a:buNone/>
                      </a:pPr>
                      <a:r>
                        <a:rPr lang="ko-KR">
                          <a:latin typeface="Nanum Gothic"/>
                          <a:ea typeface="Nanum Gothic"/>
                          <a:cs typeface="Nanum Gothic"/>
                          <a:sym typeface="Nanum Gothic"/>
                        </a:rPr>
                        <a:t>data type</a:t>
                      </a:r>
                      <a:endParaRPr>
                        <a:latin typeface="Nanum Gothic"/>
                        <a:ea typeface="Nanum Gothic"/>
                        <a:cs typeface="Nanum Gothic"/>
                        <a:sym typeface="Nanum Gothic"/>
                      </a:endParaRPr>
                    </a:p>
                  </a:txBody>
                  <a:tcPr marT="91425" marB="91425" marR="91425" marL="91425" anchor="ctr">
                    <a:solidFill>
                      <a:srgbClr val="E6E6E6"/>
                    </a:solidFill>
                  </a:tcPr>
                </a:tc>
              </a:tr>
              <a:tr h="454100">
                <a:tc>
                  <a:txBody>
                    <a:bodyPr/>
                    <a:lstStyle/>
                    <a:p>
                      <a:pPr indent="0" lvl="0" marL="0" rtl="0" algn="ctr">
                        <a:spcBef>
                          <a:spcPts val="0"/>
                        </a:spcBef>
                        <a:spcAft>
                          <a:spcPts val="0"/>
                        </a:spcAft>
                        <a:buNone/>
                      </a:pPr>
                      <a:r>
                        <a:rPr lang="ko-KR">
                          <a:latin typeface="Nanum Gothic"/>
                          <a:ea typeface="Nanum Gothic"/>
                          <a:cs typeface="Nanum Gothic"/>
                          <a:sym typeface="Nanum Gothic"/>
                        </a:rPr>
                        <a:t>대여일</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유종</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nchor="ctr"/>
                </a:tc>
              </a:tr>
              <a:tr h="454100">
                <a:tc>
                  <a:txBody>
                    <a:bodyPr/>
                    <a:lstStyle/>
                    <a:p>
                      <a:pPr indent="0" lvl="0" marL="0" rtl="0" algn="ctr">
                        <a:spcBef>
                          <a:spcPts val="0"/>
                        </a:spcBef>
                        <a:spcAft>
                          <a:spcPts val="0"/>
                        </a:spcAft>
                        <a:buNone/>
                      </a:pPr>
                      <a:r>
                        <a:rPr lang="ko-KR">
                          <a:latin typeface="Nanum Gothic"/>
                          <a:ea typeface="Nanum Gothic"/>
                          <a:cs typeface="Nanum Gothic"/>
                          <a:sym typeface="Nanum Gothic"/>
                        </a:rPr>
                        <a:t>대여</a:t>
                      </a:r>
                      <a:r>
                        <a:rPr lang="ko-KR">
                          <a:latin typeface="Nanum Gothic"/>
                          <a:ea typeface="Nanum Gothic"/>
                          <a:cs typeface="Nanum Gothic"/>
                          <a:sym typeface="Nanum Gothic"/>
                        </a:rPr>
                        <a:t>요일</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좌석 수</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nchor="ctr"/>
                </a:tc>
              </a:tr>
              <a:tr h="454100">
                <a:tc>
                  <a:txBody>
                    <a:bodyPr/>
                    <a:lstStyle/>
                    <a:p>
                      <a:pPr indent="0" lvl="0" marL="0" rtl="0" algn="ctr">
                        <a:spcBef>
                          <a:spcPts val="0"/>
                        </a:spcBef>
                        <a:spcAft>
                          <a:spcPts val="0"/>
                        </a:spcAft>
                        <a:buNone/>
                      </a:pPr>
                      <a:r>
                        <a:rPr lang="ko-KR">
                          <a:latin typeface="Nanum Gothic"/>
                          <a:ea typeface="Nanum Gothic"/>
                          <a:cs typeface="Nanum Gothic"/>
                          <a:sym typeface="Nanum Gothic"/>
                        </a:rPr>
                        <a:t>반납일</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예약가능여부</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nchor="ctr"/>
                </a:tc>
              </a:tr>
              <a:tr h="454100">
                <a:tc>
                  <a:txBody>
                    <a:bodyPr/>
                    <a:lstStyle/>
                    <a:p>
                      <a:pPr indent="0" lvl="0" marL="0" rtl="0" algn="ctr">
                        <a:spcBef>
                          <a:spcPts val="0"/>
                        </a:spcBef>
                        <a:spcAft>
                          <a:spcPts val="0"/>
                        </a:spcAft>
                        <a:buNone/>
                      </a:pPr>
                      <a:r>
                        <a:rPr lang="ko-KR">
                          <a:latin typeface="Nanum Gothic"/>
                          <a:ea typeface="Nanum Gothic"/>
                          <a:cs typeface="Nanum Gothic"/>
                          <a:sym typeface="Nanum Gothic"/>
                        </a:rPr>
                        <a:t>반납요일</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가격</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정수</a:t>
                      </a:r>
                      <a:endParaRPr>
                        <a:latin typeface="Nanum Gothic"/>
                        <a:ea typeface="Nanum Gothic"/>
                        <a:cs typeface="Nanum Gothic"/>
                        <a:sym typeface="Nanum Gothic"/>
                      </a:endParaRPr>
                    </a:p>
                  </a:txBody>
                  <a:tcPr marT="91425" marB="91425" marR="91425" marL="91425" anchor="ctr"/>
                </a:tc>
              </a:tr>
              <a:tr h="454100">
                <a:tc>
                  <a:txBody>
                    <a:bodyPr/>
                    <a:lstStyle/>
                    <a:p>
                      <a:pPr indent="0" lvl="0" marL="0" rtl="0" algn="ctr">
                        <a:spcBef>
                          <a:spcPts val="0"/>
                        </a:spcBef>
                        <a:spcAft>
                          <a:spcPts val="0"/>
                        </a:spcAft>
                        <a:buNone/>
                      </a:pPr>
                      <a:r>
                        <a:rPr lang="ko-KR">
                          <a:latin typeface="Nanum Gothic"/>
                          <a:ea typeface="Nanum Gothic"/>
                          <a:cs typeface="Nanum Gothic"/>
                          <a:sym typeface="Nanum Gothic"/>
                        </a:rPr>
                        <a:t>차량명</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사진URL</a:t>
                      </a:r>
                      <a:endParaRPr>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a:latin typeface="Nanum Gothic"/>
                          <a:ea typeface="Nanum Gothic"/>
                          <a:cs typeface="Nanum Gothic"/>
                          <a:sym typeface="Nanum Gothic"/>
                        </a:rPr>
                        <a:t>문자</a:t>
                      </a:r>
                      <a:endParaRPr>
                        <a:latin typeface="Nanum Gothic"/>
                        <a:ea typeface="Nanum Gothic"/>
                        <a:cs typeface="Nanum Gothic"/>
                        <a:sym typeface="Nanum Gothic"/>
                      </a:endParaRPr>
                    </a:p>
                  </a:txBody>
                  <a:tcPr marT="91425" marB="91425" marR="91425" marL="91425" anchor="ctr"/>
                </a:tc>
              </a:tr>
            </a:tbl>
          </a:graphicData>
        </a:graphic>
      </p:graphicFrame>
      <p:sp>
        <p:nvSpPr>
          <p:cNvPr id="327" name="Google Shape;327;g2499a7d4f17_2_43"/>
          <p:cNvSpPr/>
          <p:nvPr/>
        </p:nvSpPr>
        <p:spPr>
          <a:xfrm>
            <a:off x="945238" y="2064763"/>
            <a:ext cx="2247000" cy="1115400"/>
          </a:xfrm>
          <a:prstGeom prst="roundRect">
            <a:avLst>
              <a:gd fmla="val 16667" name="adj"/>
            </a:avLst>
          </a:prstGeom>
          <a:solidFill>
            <a:schemeClr val="lt1"/>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2일(1291개)</a:t>
            </a:r>
            <a:endParaRPr>
              <a:latin typeface="Nanum Gothic"/>
              <a:ea typeface="Nanum Gothic"/>
              <a:cs typeface="Nanum Gothic"/>
              <a:sym typeface="Nanum Gothic"/>
            </a:endParaRPr>
          </a:p>
        </p:txBody>
      </p:sp>
      <p:sp>
        <p:nvSpPr>
          <p:cNvPr id="328" name="Google Shape;328;g2499a7d4f17_2_43"/>
          <p:cNvSpPr/>
          <p:nvPr/>
        </p:nvSpPr>
        <p:spPr>
          <a:xfrm>
            <a:off x="4082500" y="2064763"/>
            <a:ext cx="2247000" cy="1115400"/>
          </a:xfrm>
          <a:prstGeom prst="roundRect">
            <a:avLst>
              <a:gd fmla="val 16667" name="adj"/>
            </a:avLst>
          </a:prstGeom>
          <a:solidFill>
            <a:schemeClr val="lt1"/>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3일(1241개)</a:t>
            </a:r>
            <a:endParaRPr>
              <a:latin typeface="Nanum Gothic"/>
              <a:ea typeface="Nanum Gothic"/>
              <a:cs typeface="Nanum Gothic"/>
              <a:sym typeface="Nanum Gothic"/>
            </a:endParaRPr>
          </a:p>
        </p:txBody>
      </p:sp>
      <p:sp>
        <p:nvSpPr>
          <p:cNvPr id="329" name="Google Shape;329;g2499a7d4f17_2_43"/>
          <p:cNvSpPr/>
          <p:nvPr/>
        </p:nvSpPr>
        <p:spPr>
          <a:xfrm>
            <a:off x="7219788" y="2064763"/>
            <a:ext cx="2247000" cy="1115400"/>
          </a:xfrm>
          <a:prstGeom prst="roundRect">
            <a:avLst>
              <a:gd fmla="val 16667" name="adj"/>
            </a:avLst>
          </a:prstGeom>
          <a:solidFill>
            <a:schemeClr val="lt1"/>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4일(1208개)</a:t>
            </a:r>
            <a:endParaRPr>
              <a:latin typeface="Nanum Gothic"/>
              <a:ea typeface="Nanum Gothic"/>
              <a:cs typeface="Nanum Gothic"/>
              <a:sym typeface="Nanum Gothic"/>
            </a:endParaRPr>
          </a:p>
        </p:txBody>
      </p:sp>
      <p:sp>
        <p:nvSpPr>
          <p:cNvPr id="330" name="Google Shape;330;g2499a7d4f17_2_43"/>
          <p:cNvSpPr txBox="1"/>
          <p:nvPr/>
        </p:nvSpPr>
        <p:spPr>
          <a:xfrm>
            <a:off x="10288613" y="2299213"/>
            <a:ext cx="957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latin typeface="NanumGothic ExtraBold"/>
                <a:ea typeface="NanumGothic ExtraBold"/>
                <a:cs typeface="NanumGothic ExtraBold"/>
                <a:sym typeface="NanumGothic ExtraBold"/>
              </a:rPr>
              <a:t>총 4131개</a:t>
            </a:r>
            <a:endParaRPr sz="1500">
              <a:latin typeface="NanumGothic ExtraBold"/>
              <a:ea typeface="NanumGothic ExtraBold"/>
              <a:cs typeface="NanumGothic ExtraBold"/>
              <a:sym typeface="NanumGothic ExtraBold"/>
            </a:endParaRPr>
          </a:p>
        </p:txBody>
      </p:sp>
      <p:sp>
        <p:nvSpPr>
          <p:cNvPr id="331" name="Google Shape;331;g2499a7d4f17_2_43"/>
          <p:cNvSpPr/>
          <p:nvPr/>
        </p:nvSpPr>
        <p:spPr>
          <a:xfrm>
            <a:off x="3385375" y="2376463"/>
            <a:ext cx="504000" cy="492000"/>
          </a:xfrm>
          <a:prstGeom prst="mathPlus">
            <a:avLst>
              <a:gd fmla="val 23520" name="adj1"/>
            </a:avLst>
          </a:prstGeom>
          <a:solidFill>
            <a:srgbClr val="80C1FF"/>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2499a7d4f17_2_43"/>
          <p:cNvSpPr/>
          <p:nvPr/>
        </p:nvSpPr>
        <p:spPr>
          <a:xfrm>
            <a:off x="6522638" y="2376463"/>
            <a:ext cx="504000" cy="492000"/>
          </a:xfrm>
          <a:prstGeom prst="mathPlus">
            <a:avLst>
              <a:gd fmla="val 23520" name="adj1"/>
            </a:avLst>
          </a:prstGeom>
          <a:solidFill>
            <a:srgbClr val="80C1FF"/>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499a7d4f17_2_43"/>
          <p:cNvSpPr/>
          <p:nvPr/>
        </p:nvSpPr>
        <p:spPr>
          <a:xfrm>
            <a:off x="9725425" y="2475613"/>
            <a:ext cx="504000" cy="293700"/>
          </a:xfrm>
          <a:prstGeom prst="rightArrow">
            <a:avLst>
              <a:gd fmla="val 50000" name="adj1"/>
              <a:gd fmla="val 50000" name="adj2"/>
            </a:avLst>
          </a:prstGeom>
          <a:solidFill>
            <a:srgbClr val="80C1FF"/>
          </a:solid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499a7d4f17_2_43"/>
          <p:cNvSpPr txBox="1"/>
          <p:nvPr/>
        </p:nvSpPr>
        <p:spPr>
          <a:xfrm>
            <a:off x="943125" y="4031175"/>
            <a:ext cx="5124300" cy="6618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lang="ko-KR">
                <a:solidFill>
                  <a:srgbClr val="1F1F1F"/>
                </a:solidFill>
                <a:latin typeface="Nanum Gothic"/>
                <a:ea typeface="Nanum Gothic"/>
                <a:cs typeface="Nanum Gothic"/>
                <a:sym typeface="Nanum Gothic"/>
              </a:rPr>
              <a:t>일자 표기방식 변경(“06.01” </a:t>
            </a:r>
            <a:r>
              <a:rPr lang="ko-KR">
                <a:latin typeface="Malgun Gothic"/>
                <a:ea typeface="Malgun Gothic"/>
                <a:cs typeface="Malgun Gothic"/>
                <a:sym typeface="Malgun Gothic"/>
              </a:rPr>
              <a:t>➔</a:t>
            </a:r>
            <a:r>
              <a:rPr lang="ko-KR">
                <a:solidFill>
                  <a:srgbClr val="1F1F1F"/>
                </a:solidFill>
                <a:latin typeface="Nanum Gothic"/>
                <a:ea typeface="Nanum Gothic"/>
                <a:cs typeface="Nanum Gothic"/>
                <a:sym typeface="Nanum Gothic"/>
              </a:rPr>
              <a:t> </a:t>
            </a:r>
            <a:r>
              <a:rPr b="1" lang="ko-KR">
                <a:solidFill>
                  <a:srgbClr val="1F1F1F"/>
                </a:solidFill>
                <a:latin typeface="Nanum Gothic"/>
                <a:ea typeface="Nanum Gothic"/>
                <a:cs typeface="Nanum Gothic"/>
                <a:sym typeface="Nanum Gothic"/>
              </a:rPr>
              <a:t>601</a:t>
            </a:r>
            <a:r>
              <a:rPr lang="ko-KR">
                <a:solidFill>
                  <a:srgbClr val="1F1F1F"/>
                </a:solidFill>
                <a:latin typeface="Nanum Gothic"/>
                <a:ea typeface="Nanum Gothic"/>
                <a:cs typeface="Nanum Gothic"/>
                <a:sym typeface="Nanum Gothic"/>
              </a:rPr>
              <a:t>) </a:t>
            </a:r>
            <a:endParaRPr>
              <a:solidFill>
                <a:srgbClr val="1F1F1F"/>
              </a:solidFill>
              <a:latin typeface="Nanum Gothic"/>
              <a:ea typeface="Nanum Gothic"/>
              <a:cs typeface="Nanum Gothic"/>
              <a:sym typeface="Nanum Gothic"/>
            </a:endParaRPr>
          </a:p>
          <a:p>
            <a:pPr indent="0" lvl="0" marL="0" rtl="0" algn="l">
              <a:spcBef>
                <a:spcPts val="360"/>
              </a:spcBef>
              <a:spcAft>
                <a:spcPts val="0"/>
              </a:spcAft>
              <a:buNone/>
            </a:pPr>
            <a:r>
              <a:rPr lang="ko-KR">
                <a:solidFill>
                  <a:srgbClr val="1F1F1F"/>
                </a:solidFill>
                <a:latin typeface="Nanum Gothic"/>
                <a:ea typeface="Nanum Gothic"/>
                <a:cs typeface="Nanum Gothic"/>
                <a:sym typeface="Nanum Gothic"/>
              </a:rPr>
              <a:t>가격 표기방식 변경(“50,000원~” </a:t>
            </a:r>
            <a:r>
              <a:rPr lang="ko-KR">
                <a:latin typeface="Malgun Gothic"/>
                <a:ea typeface="Malgun Gothic"/>
                <a:cs typeface="Malgun Gothic"/>
                <a:sym typeface="Malgun Gothic"/>
              </a:rPr>
              <a:t>➔</a:t>
            </a:r>
            <a:r>
              <a:rPr lang="ko-KR">
                <a:solidFill>
                  <a:srgbClr val="1F1F1F"/>
                </a:solidFill>
                <a:latin typeface="Nanum Gothic"/>
                <a:ea typeface="Nanum Gothic"/>
                <a:cs typeface="Nanum Gothic"/>
                <a:sym typeface="Nanum Gothic"/>
              </a:rPr>
              <a:t> </a:t>
            </a:r>
            <a:r>
              <a:rPr b="1" lang="ko-KR">
                <a:solidFill>
                  <a:srgbClr val="1F1F1F"/>
                </a:solidFill>
                <a:latin typeface="Nanum Gothic"/>
                <a:ea typeface="Nanum Gothic"/>
                <a:cs typeface="Nanum Gothic"/>
                <a:sym typeface="Nanum Gothic"/>
              </a:rPr>
              <a:t>50000</a:t>
            </a:r>
            <a:r>
              <a:rPr lang="ko-KR">
                <a:solidFill>
                  <a:srgbClr val="1F1F1F"/>
                </a:solidFill>
                <a:latin typeface="Nanum Gothic"/>
                <a:ea typeface="Nanum Gothic"/>
                <a:cs typeface="Nanum Gothic"/>
                <a:sym typeface="Nanum Gothic"/>
              </a:rPr>
              <a:t>)</a:t>
            </a:r>
            <a:endParaRPr>
              <a:latin typeface="Nanum Gothic"/>
              <a:ea typeface="Nanum Gothic"/>
              <a:cs typeface="Nanum Gothic"/>
              <a:sym typeface="Nanum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338" name="Shape 338"/>
        <p:cNvGrpSpPr/>
        <p:nvPr/>
      </p:nvGrpSpPr>
      <p:grpSpPr>
        <a:xfrm>
          <a:off x="0" y="0"/>
          <a:ext cx="0" cy="0"/>
          <a:chOff x="0" y="0"/>
          <a:chExt cx="0" cy="0"/>
        </a:xfrm>
      </p:grpSpPr>
      <p:sp>
        <p:nvSpPr>
          <p:cNvPr id="339" name="Google Shape;339;g2499a7d4f17_2_50"/>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499a7d4f17_2_50"/>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데이터 수집 (렌터카)</a:t>
            </a:r>
            <a:endParaRPr sz="1200">
              <a:latin typeface="Nanum Gothic"/>
              <a:ea typeface="Nanum Gothic"/>
              <a:cs typeface="Nanum Gothic"/>
              <a:sym typeface="Nanum Gothic"/>
            </a:endParaRPr>
          </a:p>
        </p:txBody>
      </p:sp>
      <p:sp>
        <p:nvSpPr>
          <p:cNvPr id="341" name="Google Shape;341;g2499a7d4f17_2_50"/>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342" name="Google Shape;342;g2499a7d4f17_2_50"/>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pic>
        <p:nvPicPr>
          <p:cNvPr id="343" name="Google Shape;343;g2499a7d4f17_2_50"/>
          <p:cNvPicPr preferRelativeResize="0"/>
          <p:nvPr/>
        </p:nvPicPr>
        <p:blipFill>
          <a:blip r:embed="rId3">
            <a:alphaModFix/>
          </a:blip>
          <a:stretch>
            <a:fillRect/>
          </a:stretch>
        </p:blipFill>
        <p:spPr>
          <a:xfrm>
            <a:off x="850125" y="1408200"/>
            <a:ext cx="5342250" cy="4749200"/>
          </a:xfrm>
          <a:prstGeom prst="rect">
            <a:avLst/>
          </a:prstGeom>
          <a:noFill/>
          <a:ln>
            <a:noFill/>
          </a:ln>
        </p:spPr>
      </p:pic>
      <p:pic>
        <p:nvPicPr>
          <p:cNvPr id="344" name="Google Shape;344;g2499a7d4f17_2_50"/>
          <p:cNvPicPr preferRelativeResize="0"/>
          <p:nvPr/>
        </p:nvPicPr>
        <p:blipFill>
          <a:blip r:embed="rId4">
            <a:alphaModFix/>
          </a:blip>
          <a:stretch>
            <a:fillRect/>
          </a:stretch>
        </p:blipFill>
        <p:spPr>
          <a:xfrm>
            <a:off x="6192374" y="619725"/>
            <a:ext cx="4948175" cy="3000375"/>
          </a:xfrm>
          <a:prstGeom prst="rect">
            <a:avLst/>
          </a:prstGeom>
          <a:noFill/>
          <a:ln>
            <a:noFill/>
          </a:ln>
        </p:spPr>
      </p:pic>
      <p:pic>
        <p:nvPicPr>
          <p:cNvPr id="345" name="Google Shape;345;g2499a7d4f17_2_50"/>
          <p:cNvPicPr preferRelativeResize="0"/>
          <p:nvPr/>
        </p:nvPicPr>
        <p:blipFill>
          <a:blip r:embed="rId5">
            <a:alphaModFix/>
          </a:blip>
          <a:stretch>
            <a:fillRect/>
          </a:stretch>
        </p:blipFill>
        <p:spPr>
          <a:xfrm>
            <a:off x="6285375" y="3620100"/>
            <a:ext cx="4948175" cy="287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349" name="Shape 349"/>
        <p:cNvGrpSpPr/>
        <p:nvPr/>
      </p:nvGrpSpPr>
      <p:grpSpPr>
        <a:xfrm>
          <a:off x="0" y="0"/>
          <a:ext cx="0" cy="0"/>
          <a:chOff x="0" y="0"/>
          <a:chExt cx="0" cy="0"/>
        </a:xfrm>
      </p:grpSpPr>
      <p:sp>
        <p:nvSpPr>
          <p:cNvPr id="350" name="Google Shape;350;g24a103a6fd0_7_31"/>
          <p:cNvSpPr/>
          <p:nvPr/>
        </p:nvSpPr>
        <p:spPr>
          <a:xfrm>
            <a:off x="179250" y="15780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4a103a6fd0_7_31"/>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데이터 DB 적재</a:t>
            </a:r>
            <a:endParaRPr sz="1200">
              <a:latin typeface="Nanum Gothic"/>
              <a:ea typeface="Nanum Gothic"/>
              <a:cs typeface="Nanum Gothic"/>
              <a:sym typeface="Nanum Gothic"/>
            </a:endParaRPr>
          </a:p>
        </p:txBody>
      </p:sp>
      <p:sp>
        <p:nvSpPr>
          <p:cNvPr id="352" name="Google Shape;352;g24a103a6fd0_7_31"/>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353" name="Google Shape;353;g24a103a6fd0_7_31"/>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354" name="Google Shape;354;g24a103a6fd0_7_31"/>
          <p:cNvSpPr/>
          <p:nvPr/>
        </p:nvSpPr>
        <p:spPr>
          <a:xfrm>
            <a:off x="1461975" y="1213775"/>
            <a:ext cx="3146700" cy="1505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latin typeface="Nanum Gothic"/>
                <a:ea typeface="Nanum Gothic"/>
                <a:cs typeface="Nanum Gothic"/>
                <a:sym typeface="Nanum Gothic"/>
              </a:rPr>
              <a:t>항공권 데이터</a:t>
            </a:r>
            <a:endParaRPr b="1" sz="1600">
              <a:latin typeface="Nanum Gothic"/>
              <a:ea typeface="Nanum Gothic"/>
              <a:cs typeface="Nanum Gothic"/>
              <a:sym typeface="Nanum Gothic"/>
            </a:endParaRPr>
          </a:p>
        </p:txBody>
      </p:sp>
      <p:sp>
        <p:nvSpPr>
          <p:cNvPr id="355" name="Google Shape;355;g24a103a6fd0_7_31"/>
          <p:cNvSpPr/>
          <p:nvPr/>
        </p:nvSpPr>
        <p:spPr>
          <a:xfrm>
            <a:off x="1461975" y="3006875"/>
            <a:ext cx="3146700" cy="1505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latin typeface="Nanum Gothic"/>
                <a:ea typeface="Nanum Gothic"/>
                <a:cs typeface="Nanum Gothic"/>
                <a:sym typeface="Nanum Gothic"/>
              </a:rPr>
              <a:t>호텔 데이터</a:t>
            </a:r>
            <a:endParaRPr b="1" sz="1600">
              <a:latin typeface="Nanum Gothic"/>
              <a:ea typeface="Nanum Gothic"/>
              <a:cs typeface="Nanum Gothic"/>
              <a:sym typeface="Nanum Gothic"/>
            </a:endParaRPr>
          </a:p>
        </p:txBody>
      </p:sp>
      <p:sp>
        <p:nvSpPr>
          <p:cNvPr id="356" name="Google Shape;356;g24a103a6fd0_7_31"/>
          <p:cNvSpPr/>
          <p:nvPr/>
        </p:nvSpPr>
        <p:spPr>
          <a:xfrm>
            <a:off x="1461975" y="4799975"/>
            <a:ext cx="3146700" cy="1505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600">
                <a:latin typeface="Nanum Gothic"/>
                <a:ea typeface="Nanum Gothic"/>
                <a:cs typeface="Nanum Gothic"/>
                <a:sym typeface="Nanum Gothic"/>
              </a:rPr>
              <a:t>렌터카 데이터</a:t>
            </a:r>
            <a:endParaRPr b="1" sz="1600">
              <a:latin typeface="Nanum Gothic"/>
              <a:ea typeface="Nanum Gothic"/>
              <a:cs typeface="Nanum Gothic"/>
              <a:sym typeface="Nanum Gothic"/>
            </a:endParaRPr>
          </a:p>
        </p:txBody>
      </p:sp>
      <p:pic>
        <p:nvPicPr>
          <p:cNvPr id="357" name="Google Shape;357;g24a103a6fd0_7_31"/>
          <p:cNvPicPr preferRelativeResize="0"/>
          <p:nvPr/>
        </p:nvPicPr>
        <p:blipFill>
          <a:blip r:embed="rId3">
            <a:alphaModFix/>
          </a:blip>
          <a:stretch>
            <a:fillRect/>
          </a:stretch>
        </p:blipFill>
        <p:spPr>
          <a:xfrm>
            <a:off x="8153075" y="2762800"/>
            <a:ext cx="2857500" cy="1993225"/>
          </a:xfrm>
          <a:prstGeom prst="rect">
            <a:avLst/>
          </a:prstGeom>
          <a:noFill/>
          <a:ln>
            <a:noFill/>
          </a:ln>
        </p:spPr>
      </p:pic>
      <p:cxnSp>
        <p:nvCxnSpPr>
          <p:cNvPr id="358" name="Google Shape;358;g24a103a6fd0_7_31"/>
          <p:cNvCxnSpPr>
            <a:stCxn id="356" idx="3"/>
            <a:endCxn id="357" idx="1"/>
          </p:cNvCxnSpPr>
          <p:nvPr/>
        </p:nvCxnSpPr>
        <p:spPr>
          <a:xfrm flipH="1" rot="10800000">
            <a:off x="4608675" y="3759425"/>
            <a:ext cx="3544500" cy="17931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359" name="Google Shape;359;g24a103a6fd0_7_31"/>
          <p:cNvCxnSpPr>
            <a:stCxn id="354" idx="3"/>
            <a:endCxn id="357" idx="1"/>
          </p:cNvCxnSpPr>
          <p:nvPr/>
        </p:nvCxnSpPr>
        <p:spPr>
          <a:xfrm>
            <a:off x="4608675" y="1966325"/>
            <a:ext cx="3544500" cy="17931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360" name="Google Shape;360;g24a103a6fd0_7_31"/>
          <p:cNvCxnSpPr>
            <a:stCxn id="355" idx="3"/>
            <a:endCxn id="357" idx="1"/>
          </p:cNvCxnSpPr>
          <p:nvPr/>
        </p:nvCxnSpPr>
        <p:spPr>
          <a:xfrm>
            <a:off x="4608675" y="3759425"/>
            <a:ext cx="3544500" cy="0"/>
          </a:xfrm>
          <a:prstGeom prst="straightConnector1">
            <a:avLst/>
          </a:prstGeom>
          <a:noFill/>
          <a:ln cap="flat" cmpd="sng" w="9525">
            <a:solidFill>
              <a:schemeClr val="dk2"/>
            </a:solidFill>
            <a:prstDash val="solid"/>
            <a:round/>
            <a:headEnd len="med" w="med" type="none"/>
            <a:tailEnd len="med" w="med" type="none"/>
          </a:ln>
        </p:spPr>
      </p:cxnSp>
      <p:sp>
        <p:nvSpPr>
          <p:cNvPr id="361" name="Google Shape;361;g24a103a6fd0_7_31"/>
          <p:cNvSpPr/>
          <p:nvPr/>
        </p:nvSpPr>
        <p:spPr>
          <a:xfrm>
            <a:off x="6743700" y="3353075"/>
            <a:ext cx="1625700" cy="812700"/>
          </a:xfrm>
          <a:prstGeom prst="rightArrow">
            <a:avLst>
              <a:gd fmla="val 50000" name="adj1"/>
              <a:gd fmla="val 50000" name="adj2"/>
            </a:avLst>
          </a:prstGeom>
          <a:solidFill>
            <a:srgbClr val="80C1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62" name="Google Shape;362;g24a103a6fd0_7_31"/>
          <p:cNvGraphicFramePr/>
          <p:nvPr/>
        </p:nvGraphicFramePr>
        <p:xfrm>
          <a:off x="8638200" y="4363900"/>
          <a:ext cx="3000000" cy="3000000"/>
        </p:xfrm>
        <a:graphic>
          <a:graphicData uri="http://schemas.openxmlformats.org/drawingml/2006/table">
            <a:tbl>
              <a:tblPr>
                <a:noFill/>
                <a:tableStyleId>{751CB8C6-1740-4BF7-A910-FEEB8B2185F7}</a:tableStyleId>
              </a:tblPr>
              <a:tblGrid>
                <a:gridCol w="1887250"/>
              </a:tblGrid>
              <a:tr h="396200">
                <a:tc>
                  <a:txBody>
                    <a:bodyPr/>
                    <a:lstStyle/>
                    <a:p>
                      <a:pPr indent="0" lvl="0" marL="0" rtl="0" algn="ctr">
                        <a:spcBef>
                          <a:spcPts val="0"/>
                        </a:spcBef>
                        <a:spcAft>
                          <a:spcPts val="0"/>
                        </a:spcAft>
                        <a:buNone/>
                      </a:pPr>
                      <a:r>
                        <a:rPr b="1" lang="ko-KR">
                          <a:latin typeface="Nanum Gothic"/>
                          <a:ea typeface="Nanum Gothic"/>
                          <a:cs typeface="Nanum Gothic"/>
                          <a:sym typeface="Nanum Gothic"/>
                        </a:rPr>
                        <a:t>flight_total</a:t>
                      </a:r>
                      <a:endParaRPr b="1">
                        <a:latin typeface="Nanum Gothic"/>
                        <a:ea typeface="Nanum Gothic"/>
                        <a:cs typeface="Nanum Gothic"/>
                        <a:sym typeface="Nanum Gothic"/>
                      </a:endParaRPr>
                    </a:p>
                  </a:txBody>
                  <a:tcPr marT="91425" marB="91425" marR="91425" marL="91425"/>
                </a:tc>
              </a:tr>
              <a:tr h="396200">
                <a:tc>
                  <a:txBody>
                    <a:bodyPr/>
                    <a:lstStyle/>
                    <a:p>
                      <a:pPr indent="0" lvl="0" marL="0" rtl="0" algn="ctr">
                        <a:spcBef>
                          <a:spcPts val="0"/>
                        </a:spcBef>
                        <a:spcAft>
                          <a:spcPts val="0"/>
                        </a:spcAft>
                        <a:buNone/>
                      </a:pPr>
                      <a:r>
                        <a:rPr b="1" lang="ko-KR">
                          <a:latin typeface="Nanum Gothic"/>
                          <a:ea typeface="Nanum Gothic"/>
                          <a:cs typeface="Nanum Gothic"/>
                          <a:sym typeface="Nanum Gothic"/>
                        </a:rPr>
                        <a:t>hotel_total</a:t>
                      </a:r>
                      <a:endParaRPr b="1">
                        <a:latin typeface="Nanum Gothic"/>
                        <a:ea typeface="Nanum Gothic"/>
                        <a:cs typeface="Nanum Gothic"/>
                        <a:sym typeface="Nanum Gothic"/>
                      </a:endParaRPr>
                    </a:p>
                  </a:txBody>
                  <a:tcPr marT="91425" marB="91425" marR="91425" marL="91425"/>
                </a:tc>
              </a:tr>
              <a:tr h="396200">
                <a:tc>
                  <a:txBody>
                    <a:bodyPr/>
                    <a:lstStyle/>
                    <a:p>
                      <a:pPr indent="0" lvl="0" marL="0" rtl="0" algn="ctr">
                        <a:spcBef>
                          <a:spcPts val="0"/>
                        </a:spcBef>
                        <a:spcAft>
                          <a:spcPts val="0"/>
                        </a:spcAft>
                        <a:buNone/>
                      </a:pPr>
                      <a:r>
                        <a:rPr b="1" lang="ko-KR">
                          <a:latin typeface="Nanum Gothic"/>
                          <a:ea typeface="Nanum Gothic"/>
                          <a:cs typeface="Nanum Gothic"/>
                          <a:sym typeface="Nanum Gothic"/>
                        </a:rPr>
                        <a:t>car_total</a:t>
                      </a:r>
                      <a:endParaRPr b="1">
                        <a:latin typeface="Nanum Gothic"/>
                        <a:ea typeface="Nanum Gothic"/>
                        <a:cs typeface="Nanum Gothic"/>
                        <a:sym typeface="Nanum Gothic"/>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83" name="Shape 83"/>
        <p:cNvGrpSpPr/>
        <p:nvPr/>
      </p:nvGrpSpPr>
      <p:grpSpPr>
        <a:xfrm>
          <a:off x="0" y="0"/>
          <a:ext cx="0" cy="0"/>
          <a:chOff x="0" y="0"/>
          <a:chExt cx="0" cy="0"/>
        </a:xfrm>
      </p:grpSpPr>
      <p:sp>
        <p:nvSpPr>
          <p:cNvPr id="84" name="Google Shape;84;p3"/>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txBox="1"/>
          <p:nvPr/>
        </p:nvSpPr>
        <p:spPr>
          <a:xfrm>
            <a:off x="1079700" y="1247300"/>
            <a:ext cx="345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200">
                <a:solidFill>
                  <a:srgbClr val="80C1FF"/>
                </a:solidFill>
                <a:latin typeface="Black Han Sans"/>
                <a:ea typeface="Black Han Sans"/>
                <a:cs typeface="Black Han Sans"/>
                <a:sym typeface="Black Han Sans"/>
              </a:rPr>
              <a:t>CONTENTS</a:t>
            </a:r>
            <a:endParaRPr sz="4200">
              <a:solidFill>
                <a:srgbClr val="80C1FF"/>
              </a:solidFill>
              <a:latin typeface="Black Han Sans"/>
              <a:ea typeface="Black Han Sans"/>
              <a:cs typeface="Black Han Sans"/>
              <a:sym typeface="Black Han Sans"/>
            </a:endParaRPr>
          </a:p>
        </p:txBody>
      </p:sp>
      <p:sp>
        <p:nvSpPr>
          <p:cNvPr id="86" name="Google Shape;86;p3"/>
          <p:cNvSpPr txBox="1"/>
          <p:nvPr/>
        </p:nvSpPr>
        <p:spPr>
          <a:xfrm>
            <a:off x="7230050" y="1485938"/>
            <a:ext cx="2217900" cy="3540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i="0" lang="ko-KR" sz="2300" u="none" cap="none" strike="noStrike">
                <a:solidFill>
                  <a:srgbClr val="3F3F3F"/>
                </a:solidFill>
                <a:latin typeface="Nanum Gothic"/>
                <a:ea typeface="Nanum Gothic"/>
                <a:cs typeface="Nanum Gothic"/>
                <a:sym typeface="Nanum Gothic"/>
              </a:rPr>
              <a:t>프로젝트</a:t>
            </a:r>
            <a:r>
              <a:rPr lang="ko-KR" sz="2300">
                <a:solidFill>
                  <a:srgbClr val="3F3F3F"/>
                </a:solidFill>
                <a:latin typeface="Nanum Gothic"/>
                <a:ea typeface="Nanum Gothic"/>
                <a:cs typeface="Nanum Gothic"/>
                <a:sym typeface="Nanum Gothic"/>
              </a:rPr>
              <a:t> </a:t>
            </a:r>
            <a:r>
              <a:rPr i="0" lang="ko-KR" sz="2300" u="none" cap="none" strike="noStrike">
                <a:solidFill>
                  <a:srgbClr val="3F3F3F"/>
                </a:solidFill>
                <a:latin typeface="Nanum Gothic"/>
                <a:ea typeface="Nanum Gothic"/>
                <a:cs typeface="Nanum Gothic"/>
                <a:sym typeface="Nanum Gothic"/>
              </a:rPr>
              <a:t>개요</a:t>
            </a:r>
            <a:endParaRPr i="0" sz="2300" u="none" cap="none" strike="noStrike">
              <a:solidFill>
                <a:srgbClr val="3F3F3F"/>
              </a:solidFill>
              <a:latin typeface="Nanum Gothic"/>
              <a:ea typeface="Nanum Gothic"/>
              <a:cs typeface="Nanum Gothic"/>
              <a:sym typeface="Nanum Gothic"/>
            </a:endParaRPr>
          </a:p>
        </p:txBody>
      </p:sp>
      <p:sp>
        <p:nvSpPr>
          <p:cNvPr id="87" name="Google Shape;87;p3"/>
          <p:cNvSpPr txBox="1"/>
          <p:nvPr/>
        </p:nvSpPr>
        <p:spPr>
          <a:xfrm>
            <a:off x="5781700" y="1224350"/>
            <a:ext cx="89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rgbClr val="80C1FF"/>
                </a:solidFill>
                <a:latin typeface="Black Han Sans"/>
                <a:ea typeface="Black Han Sans"/>
                <a:cs typeface="Black Han Sans"/>
                <a:sym typeface="Black Han Sans"/>
              </a:rPr>
              <a:t>01</a:t>
            </a:r>
            <a:endParaRPr sz="4500">
              <a:solidFill>
                <a:srgbClr val="80C1FF"/>
              </a:solidFill>
              <a:latin typeface="Black Han Sans"/>
              <a:ea typeface="Black Han Sans"/>
              <a:cs typeface="Black Han Sans"/>
              <a:sym typeface="Black Han Sans"/>
            </a:endParaRPr>
          </a:p>
        </p:txBody>
      </p:sp>
      <p:sp>
        <p:nvSpPr>
          <p:cNvPr id="88" name="Google Shape;88;p3"/>
          <p:cNvSpPr txBox="1"/>
          <p:nvPr/>
        </p:nvSpPr>
        <p:spPr>
          <a:xfrm>
            <a:off x="5781700" y="2231100"/>
            <a:ext cx="89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rgbClr val="80C1FF"/>
                </a:solidFill>
                <a:latin typeface="Black Han Sans"/>
                <a:ea typeface="Black Han Sans"/>
                <a:cs typeface="Black Han Sans"/>
                <a:sym typeface="Black Han Sans"/>
              </a:rPr>
              <a:t>02</a:t>
            </a:r>
            <a:endParaRPr sz="4500">
              <a:solidFill>
                <a:srgbClr val="80C1FF"/>
              </a:solidFill>
              <a:latin typeface="Black Han Sans"/>
              <a:ea typeface="Black Han Sans"/>
              <a:cs typeface="Black Han Sans"/>
              <a:sym typeface="Black Han Sans"/>
            </a:endParaRPr>
          </a:p>
        </p:txBody>
      </p:sp>
      <p:sp>
        <p:nvSpPr>
          <p:cNvPr id="89" name="Google Shape;89;p3"/>
          <p:cNvSpPr txBox="1"/>
          <p:nvPr/>
        </p:nvSpPr>
        <p:spPr>
          <a:xfrm>
            <a:off x="5781700" y="3237850"/>
            <a:ext cx="89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rgbClr val="80C1FF"/>
                </a:solidFill>
                <a:latin typeface="Black Han Sans"/>
                <a:ea typeface="Black Han Sans"/>
                <a:cs typeface="Black Han Sans"/>
                <a:sym typeface="Black Han Sans"/>
              </a:rPr>
              <a:t>03</a:t>
            </a:r>
            <a:endParaRPr sz="4500">
              <a:solidFill>
                <a:srgbClr val="80C1FF"/>
              </a:solidFill>
              <a:latin typeface="Black Han Sans"/>
              <a:ea typeface="Black Han Sans"/>
              <a:cs typeface="Black Han Sans"/>
              <a:sym typeface="Black Han Sans"/>
            </a:endParaRPr>
          </a:p>
        </p:txBody>
      </p:sp>
      <p:sp>
        <p:nvSpPr>
          <p:cNvPr id="90" name="Google Shape;90;p3"/>
          <p:cNvSpPr txBox="1"/>
          <p:nvPr/>
        </p:nvSpPr>
        <p:spPr>
          <a:xfrm>
            <a:off x="5781700" y="4244600"/>
            <a:ext cx="89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rgbClr val="80C1FF"/>
                </a:solidFill>
                <a:latin typeface="Black Han Sans"/>
                <a:ea typeface="Black Han Sans"/>
                <a:cs typeface="Black Han Sans"/>
                <a:sym typeface="Black Han Sans"/>
              </a:rPr>
              <a:t>04</a:t>
            </a:r>
            <a:endParaRPr sz="4500">
              <a:solidFill>
                <a:srgbClr val="80C1FF"/>
              </a:solidFill>
              <a:latin typeface="Black Han Sans"/>
              <a:ea typeface="Black Han Sans"/>
              <a:cs typeface="Black Han Sans"/>
              <a:sym typeface="Black Han Sans"/>
            </a:endParaRPr>
          </a:p>
        </p:txBody>
      </p:sp>
      <p:sp>
        <p:nvSpPr>
          <p:cNvPr id="91" name="Google Shape;91;p3"/>
          <p:cNvSpPr txBox="1"/>
          <p:nvPr/>
        </p:nvSpPr>
        <p:spPr>
          <a:xfrm>
            <a:off x="5781700" y="5251350"/>
            <a:ext cx="89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rgbClr val="80C1FF"/>
                </a:solidFill>
                <a:latin typeface="Black Han Sans"/>
                <a:ea typeface="Black Han Sans"/>
                <a:cs typeface="Black Han Sans"/>
                <a:sym typeface="Black Han Sans"/>
              </a:rPr>
              <a:t>05</a:t>
            </a:r>
            <a:endParaRPr sz="4500">
              <a:solidFill>
                <a:srgbClr val="80C1FF"/>
              </a:solidFill>
              <a:latin typeface="Black Han Sans"/>
              <a:ea typeface="Black Han Sans"/>
              <a:cs typeface="Black Han Sans"/>
              <a:sym typeface="Black Han Sans"/>
            </a:endParaRPr>
          </a:p>
        </p:txBody>
      </p:sp>
      <p:sp>
        <p:nvSpPr>
          <p:cNvPr id="92" name="Google Shape;92;p3"/>
          <p:cNvSpPr txBox="1"/>
          <p:nvPr/>
        </p:nvSpPr>
        <p:spPr>
          <a:xfrm>
            <a:off x="7230050" y="2492700"/>
            <a:ext cx="3842400" cy="708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Clr>
                <a:srgbClr val="000000"/>
              </a:buClr>
              <a:buSzPts val="2800"/>
              <a:buFont typeface="Arial"/>
              <a:buNone/>
            </a:pPr>
            <a:r>
              <a:rPr lang="ko-KR" sz="2300">
                <a:solidFill>
                  <a:srgbClr val="3F3F3F"/>
                </a:solidFill>
                <a:latin typeface="Nanum Gothic"/>
                <a:ea typeface="Nanum Gothic"/>
                <a:cs typeface="Nanum Gothic"/>
                <a:sym typeface="Nanum Gothic"/>
              </a:rPr>
              <a:t>프로젝트 팀 구성 및 역할</a:t>
            </a:r>
            <a:endParaRPr sz="900">
              <a:latin typeface="Nanum Gothic"/>
              <a:ea typeface="Nanum Gothic"/>
              <a:cs typeface="Nanum Gothic"/>
              <a:sym typeface="Nanum Gothic"/>
            </a:endParaRPr>
          </a:p>
          <a:p>
            <a:pPr indent="0" lvl="0" marL="0" marR="0" rtl="0" algn="l">
              <a:lnSpc>
                <a:spcPct val="100000"/>
              </a:lnSpc>
              <a:spcBef>
                <a:spcPts val="0"/>
              </a:spcBef>
              <a:spcAft>
                <a:spcPts val="0"/>
              </a:spcAft>
              <a:buClr>
                <a:srgbClr val="000000"/>
              </a:buClr>
              <a:buSzPts val="2800"/>
              <a:buFont typeface="Arial"/>
              <a:buNone/>
            </a:pPr>
            <a:r>
              <a:t/>
            </a:r>
            <a:endParaRPr sz="2300">
              <a:solidFill>
                <a:srgbClr val="3F3F3F"/>
              </a:solidFill>
              <a:latin typeface="Nanum Gothic"/>
              <a:ea typeface="Nanum Gothic"/>
              <a:cs typeface="Nanum Gothic"/>
              <a:sym typeface="Nanum Gothic"/>
            </a:endParaRPr>
          </a:p>
        </p:txBody>
      </p:sp>
      <p:sp>
        <p:nvSpPr>
          <p:cNvPr id="93" name="Google Shape;93;p3"/>
          <p:cNvSpPr txBox="1"/>
          <p:nvPr/>
        </p:nvSpPr>
        <p:spPr>
          <a:xfrm>
            <a:off x="7230050" y="3499450"/>
            <a:ext cx="3842400" cy="708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Clr>
                <a:srgbClr val="000000"/>
              </a:buClr>
              <a:buSzPts val="2800"/>
              <a:buFont typeface="Arial"/>
              <a:buNone/>
            </a:pPr>
            <a:r>
              <a:rPr lang="ko-KR" sz="2300">
                <a:solidFill>
                  <a:srgbClr val="3F3F3F"/>
                </a:solidFill>
                <a:latin typeface="Nanum Gothic"/>
                <a:ea typeface="Nanum Gothic"/>
                <a:cs typeface="Nanum Gothic"/>
                <a:sym typeface="Nanum Gothic"/>
              </a:rPr>
              <a:t>프로젝트 수행 절차 및 방법</a:t>
            </a:r>
            <a:endParaRPr sz="900">
              <a:latin typeface="Nanum Gothic"/>
              <a:ea typeface="Nanum Gothic"/>
              <a:cs typeface="Nanum Gothic"/>
              <a:sym typeface="Nanum Gothic"/>
            </a:endParaRPr>
          </a:p>
          <a:p>
            <a:pPr indent="0" lvl="0" marL="0" marR="0" rtl="0" algn="l">
              <a:lnSpc>
                <a:spcPct val="100000"/>
              </a:lnSpc>
              <a:spcBef>
                <a:spcPts val="0"/>
              </a:spcBef>
              <a:spcAft>
                <a:spcPts val="0"/>
              </a:spcAft>
              <a:buClr>
                <a:srgbClr val="000000"/>
              </a:buClr>
              <a:buSzPts val="2800"/>
              <a:buFont typeface="Arial"/>
              <a:buNone/>
            </a:pPr>
            <a:r>
              <a:t/>
            </a:r>
            <a:endParaRPr sz="2300">
              <a:solidFill>
                <a:srgbClr val="3F3F3F"/>
              </a:solidFill>
              <a:latin typeface="Nanum Gothic"/>
              <a:ea typeface="Nanum Gothic"/>
              <a:cs typeface="Nanum Gothic"/>
              <a:sym typeface="Nanum Gothic"/>
            </a:endParaRPr>
          </a:p>
        </p:txBody>
      </p:sp>
      <p:sp>
        <p:nvSpPr>
          <p:cNvPr id="94" name="Google Shape;94;p3"/>
          <p:cNvSpPr txBox="1"/>
          <p:nvPr/>
        </p:nvSpPr>
        <p:spPr>
          <a:xfrm>
            <a:off x="7230050" y="4506200"/>
            <a:ext cx="3040800" cy="708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Clr>
                <a:srgbClr val="000000"/>
              </a:buClr>
              <a:buSzPts val="2800"/>
              <a:buFont typeface="Arial"/>
              <a:buNone/>
            </a:pPr>
            <a:r>
              <a:rPr lang="ko-KR" sz="2300">
                <a:solidFill>
                  <a:srgbClr val="3F3F3F"/>
                </a:solidFill>
                <a:latin typeface="Nanum Gothic"/>
                <a:ea typeface="Nanum Gothic"/>
                <a:cs typeface="Nanum Gothic"/>
                <a:sym typeface="Nanum Gothic"/>
              </a:rPr>
              <a:t>프로젝트 수행 결과</a:t>
            </a:r>
            <a:endParaRPr sz="900">
              <a:latin typeface="Nanum Gothic"/>
              <a:ea typeface="Nanum Gothic"/>
              <a:cs typeface="Nanum Gothic"/>
              <a:sym typeface="Nanum Gothic"/>
            </a:endParaRPr>
          </a:p>
          <a:p>
            <a:pPr indent="0" lvl="0" marL="0" marR="0" rtl="0" algn="l">
              <a:lnSpc>
                <a:spcPct val="100000"/>
              </a:lnSpc>
              <a:spcBef>
                <a:spcPts val="0"/>
              </a:spcBef>
              <a:spcAft>
                <a:spcPts val="0"/>
              </a:spcAft>
              <a:buClr>
                <a:srgbClr val="000000"/>
              </a:buClr>
              <a:buSzPts val="2800"/>
              <a:buFont typeface="Arial"/>
              <a:buNone/>
            </a:pPr>
            <a:r>
              <a:t/>
            </a:r>
            <a:endParaRPr sz="2300">
              <a:solidFill>
                <a:srgbClr val="3F3F3F"/>
              </a:solidFill>
              <a:latin typeface="Nanum Gothic"/>
              <a:ea typeface="Nanum Gothic"/>
              <a:cs typeface="Nanum Gothic"/>
              <a:sym typeface="Nanum Gothic"/>
            </a:endParaRPr>
          </a:p>
        </p:txBody>
      </p:sp>
      <p:sp>
        <p:nvSpPr>
          <p:cNvPr id="95" name="Google Shape;95;p3"/>
          <p:cNvSpPr txBox="1"/>
          <p:nvPr/>
        </p:nvSpPr>
        <p:spPr>
          <a:xfrm>
            <a:off x="7230050" y="5512938"/>
            <a:ext cx="2217900" cy="354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Clr>
                <a:srgbClr val="000000"/>
              </a:buClr>
              <a:buSzPts val="2800"/>
              <a:buFont typeface="Arial"/>
              <a:buNone/>
            </a:pPr>
            <a:r>
              <a:rPr lang="ko-KR" sz="2300">
                <a:solidFill>
                  <a:srgbClr val="3F3F3F"/>
                </a:solidFill>
                <a:latin typeface="Nanum Gothic"/>
                <a:ea typeface="Nanum Gothic"/>
                <a:cs typeface="Nanum Gothic"/>
                <a:sym typeface="Nanum Gothic"/>
              </a:rPr>
              <a:t>자체 평가 의견</a:t>
            </a:r>
            <a:endParaRPr sz="2300">
              <a:solidFill>
                <a:srgbClr val="3F3F3F"/>
              </a:solidFill>
              <a:latin typeface="Nanum Gothic"/>
              <a:ea typeface="Nanum Gothic"/>
              <a:cs typeface="Nanum Gothic"/>
              <a:sym typeface="Nanum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366" name="Shape 366"/>
        <p:cNvGrpSpPr/>
        <p:nvPr/>
      </p:nvGrpSpPr>
      <p:grpSpPr>
        <a:xfrm>
          <a:off x="0" y="0"/>
          <a:ext cx="0" cy="0"/>
          <a:chOff x="0" y="0"/>
          <a:chExt cx="0" cy="0"/>
        </a:xfrm>
      </p:grpSpPr>
      <p:sp>
        <p:nvSpPr>
          <p:cNvPr id="367" name="Google Shape;367;g24a103a6fd0_6_32"/>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g24a103a6fd0_6_32"/>
          <p:cNvPicPr preferRelativeResize="0"/>
          <p:nvPr/>
        </p:nvPicPr>
        <p:blipFill>
          <a:blip r:embed="rId3">
            <a:alphaModFix/>
          </a:blip>
          <a:stretch>
            <a:fillRect/>
          </a:stretch>
        </p:blipFill>
        <p:spPr>
          <a:xfrm>
            <a:off x="2384364" y="4475029"/>
            <a:ext cx="1282272" cy="1285884"/>
          </a:xfrm>
          <a:prstGeom prst="rect">
            <a:avLst/>
          </a:prstGeom>
          <a:noFill/>
          <a:ln>
            <a:noFill/>
          </a:ln>
        </p:spPr>
      </p:pic>
      <p:pic>
        <p:nvPicPr>
          <p:cNvPr id="369" name="Google Shape;369;g24a103a6fd0_6_32"/>
          <p:cNvPicPr preferRelativeResize="0"/>
          <p:nvPr/>
        </p:nvPicPr>
        <p:blipFill>
          <a:blip r:embed="rId4">
            <a:alphaModFix/>
          </a:blip>
          <a:stretch>
            <a:fillRect/>
          </a:stretch>
        </p:blipFill>
        <p:spPr>
          <a:xfrm>
            <a:off x="2384318" y="2477083"/>
            <a:ext cx="1282272" cy="1282303"/>
          </a:xfrm>
          <a:prstGeom prst="rect">
            <a:avLst/>
          </a:prstGeom>
          <a:noFill/>
          <a:ln>
            <a:noFill/>
          </a:ln>
        </p:spPr>
      </p:pic>
      <p:sp>
        <p:nvSpPr>
          <p:cNvPr id="370" name="Google Shape;370;g24a103a6fd0_6_32"/>
          <p:cNvSpPr txBox="1"/>
          <p:nvPr/>
        </p:nvSpPr>
        <p:spPr>
          <a:xfrm>
            <a:off x="1346175" y="813575"/>
            <a:ext cx="35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웹 app 프레임워크 &amp; </a:t>
            </a:r>
            <a:r>
              <a:rPr lang="ko-KR">
                <a:solidFill>
                  <a:srgbClr val="3A3838"/>
                </a:solidFill>
                <a:latin typeface="Nanum Gothic"/>
                <a:ea typeface="Nanum Gothic"/>
                <a:cs typeface="Nanum Gothic"/>
                <a:sym typeface="Nanum Gothic"/>
              </a:rPr>
              <a:t>서비스</a:t>
            </a:r>
            <a:endParaRPr sz="1200">
              <a:latin typeface="Nanum Gothic"/>
              <a:ea typeface="Nanum Gothic"/>
              <a:cs typeface="Nanum Gothic"/>
              <a:sym typeface="Nanum Gothic"/>
            </a:endParaRPr>
          </a:p>
        </p:txBody>
      </p:sp>
      <p:sp>
        <p:nvSpPr>
          <p:cNvPr id="371" name="Google Shape;371;g24a103a6fd0_6_32"/>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372" name="Google Shape;372;g24a103a6fd0_6_32"/>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373" name="Google Shape;373;g24a103a6fd0_6_32"/>
          <p:cNvSpPr txBox="1"/>
          <p:nvPr/>
        </p:nvSpPr>
        <p:spPr>
          <a:xfrm>
            <a:off x="4343050" y="2582875"/>
            <a:ext cx="6027300" cy="91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800">
                <a:solidFill>
                  <a:srgbClr val="3F3F3F"/>
                </a:solidFill>
                <a:latin typeface="Nanum Gothic"/>
                <a:ea typeface="Nanum Gothic"/>
                <a:cs typeface="Nanum Gothic"/>
                <a:sym typeface="Nanum Gothic"/>
              </a:rPr>
              <a:t>프레임워크 선정 : Flask </a:t>
            </a:r>
            <a:endParaRPr sz="1800">
              <a:solidFill>
                <a:srgbClr val="3F3F3F"/>
              </a:solidFill>
              <a:highlight>
                <a:srgbClr val="FFFFFF"/>
              </a:highlight>
              <a:latin typeface="Nanum Gothic"/>
              <a:ea typeface="Nanum Gothic"/>
              <a:cs typeface="Nanum Gothic"/>
              <a:sym typeface="Nanum Gothic"/>
            </a:endParaRPr>
          </a:p>
          <a:p>
            <a:pPr indent="-342900" lvl="0" marL="457200" rtl="0" algn="l">
              <a:lnSpc>
                <a:spcPct val="115000"/>
              </a:lnSpc>
              <a:spcBef>
                <a:spcPts val="1400"/>
              </a:spcBef>
              <a:spcAft>
                <a:spcPts val="0"/>
              </a:spcAft>
              <a:buClr>
                <a:srgbClr val="3F3F3F"/>
              </a:buClr>
              <a:buSzPts val="1800"/>
              <a:buFont typeface="Nanum Gothic"/>
              <a:buChar char="●"/>
            </a:pPr>
            <a:r>
              <a:rPr lang="ko-KR" sz="1800">
                <a:solidFill>
                  <a:srgbClr val="3F3F3F"/>
                </a:solidFill>
                <a:highlight>
                  <a:srgbClr val="FFFFFF"/>
                </a:highlight>
                <a:latin typeface="Nanum Gothic"/>
                <a:ea typeface="Nanum Gothic"/>
                <a:cs typeface="Nanum Gothic"/>
                <a:sym typeface="Nanum Gothic"/>
              </a:rPr>
              <a:t>요청과 응답이 확정적, 가벼운 Flask 개발이 더 효율적</a:t>
            </a:r>
            <a:endParaRPr sz="1800">
              <a:solidFill>
                <a:srgbClr val="3F3F3F"/>
              </a:solidFill>
              <a:latin typeface="Nanum Gothic"/>
              <a:ea typeface="Nanum Gothic"/>
              <a:cs typeface="Nanum Gothic"/>
              <a:sym typeface="Nanum Gothic"/>
            </a:endParaRPr>
          </a:p>
        </p:txBody>
      </p:sp>
      <p:sp>
        <p:nvSpPr>
          <p:cNvPr id="374" name="Google Shape;374;g24a103a6fd0_6_32"/>
          <p:cNvSpPr txBox="1"/>
          <p:nvPr/>
        </p:nvSpPr>
        <p:spPr>
          <a:xfrm>
            <a:off x="4343050" y="4340250"/>
            <a:ext cx="4342500" cy="15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800">
                <a:solidFill>
                  <a:srgbClr val="3F3F3F"/>
                </a:solidFill>
                <a:latin typeface="Nanum Gothic"/>
                <a:ea typeface="Nanum Gothic"/>
                <a:cs typeface="Nanum Gothic"/>
                <a:sym typeface="Nanum Gothic"/>
              </a:rPr>
              <a:t>Bootstrap</a:t>
            </a:r>
            <a:endParaRPr sz="1800">
              <a:solidFill>
                <a:srgbClr val="3F3F3F"/>
              </a:solidFill>
              <a:latin typeface="Nanum Gothic"/>
              <a:ea typeface="Nanum Gothic"/>
              <a:cs typeface="Nanum Gothic"/>
              <a:sym typeface="Nanum Gothic"/>
            </a:endParaRPr>
          </a:p>
          <a:p>
            <a:pPr indent="-342900" lvl="0" marL="457200" rtl="0" algn="l">
              <a:lnSpc>
                <a:spcPct val="115000"/>
              </a:lnSpc>
              <a:spcBef>
                <a:spcPts val="1400"/>
              </a:spcBef>
              <a:spcAft>
                <a:spcPts val="0"/>
              </a:spcAft>
              <a:buClr>
                <a:srgbClr val="3F3F3F"/>
              </a:buClr>
              <a:buSzPts val="1800"/>
              <a:buFont typeface="Nanum Gothic"/>
              <a:buChar char="●"/>
            </a:pPr>
            <a:r>
              <a:rPr lang="ko-KR" sz="1800">
                <a:solidFill>
                  <a:srgbClr val="3F3F3F"/>
                </a:solidFill>
                <a:latin typeface="Nanum Gothic"/>
                <a:ea typeface="Nanum Gothic"/>
                <a:cs typeface="Nanum Gothic"/>
                <a:sym typeface="Nanum Gothic"/>
              </a:rPr>
              <a:t>UI 통일성 향상</a:t>
            </a:r>
            <a:endParaRPr sz="1800">
              <a:solidFill>
                <a:srgbClr val="3F3F3F"/>
              </a:solidFill>
              <a:latin typeface="Nanum Gothic"/>
              <a:ea typeface="Nanum Gothic"/>
              <a:cs typeface="Nanum Gothic"/>
              <a:sym typeface="Nanum Gothic"/>
            </a:endParaRPr>
          </a:p>
          <a:p>
            <a:pPr indent="-342900" lvl="0" marL="457200" rtl="0" algn="l">
              <a:lnSpc>
                <a:spcPct val="115000"/>
              </a:lnSpc>
              <a:spcBef>
                <a:spcPts val="0"/>
              </a:spcBef>
              <a:spcAft>
                <a:spcPts val="0"/>
              </a:spcAft>
              <a:buClr>
                <a:srgbClr val="3F3F3F"/>
              </a:buClr>
              <a:buSzPts val="1800"/>
              <a:buFont typeface="Nanum Gothic"/>
              <a:buChar char="●"/>
            </a:pPr>
            <a:r>
              <a:rPr lang="ko-KR" sz="1800">
                <a:solidFill>
                  <a:srgbClr val="3F3F3F"/>
                </a:solidFill>
                <a:latin typeface="Nanum Gothic"/>
                <a:ea typeface="Nanum Gothic"/>
                <a:cs typeface="Nanum Gothic"/>
                <a:sym typeface="Nanum Gothic"/>
              </a:rPr>
              <a:t>심플한 디자인으로 고객 이탈률 감소</a:t>
            </a:r>
            <a:endParaRPr sz="1800">
              <a:solidFill>
                <a:srgbClr val="3F3F3F"/>
              </a:solidFill>
              <a:latin typeface="Nanum Gothic"/>
              <a:ea typeface="Nanum Gothic"/>
              <a:cs typeface="Nanum Gothic"/>
              <a:sym typeface="Nanum Gothic"/>
            </a:endParaRPr>
          </a:p>
          <a:p>
            <a:pPr indent="-342900" lvl="0" marL="457200" rtl="0" algn="l">
              <a:lnSpc>
                <a:spcPct val="115000"/>
              </a:lnSpc>
              <a:spcBef>
                <a:spcPts val="0"/>
              </a:spcBef>
              <a:spcAft>
                <a:spcPts val="0"/>
              </a:spcAft>
              <a:buClr>
                <a:srgbClr val="3F3F3F"/>
              </a:buClr>
              <a:buSzPts val="1800"/>
              <a:buFont typeface="Nanum Gothic"/>
              <a:buChar char="●"/>
            </a:pPr>
            <a:r>
              <a:rPr lang="ko-KR" sz="1800">
                <a:solidFill>
                  <a:srgbClr val="3F3F3F"/>
                </a:solidFill>
                <a:latin typeface="Nanum Gothic"/>
                <a:ea typeface="Nanum Gothic"/>
                <a:cs typeface="Nanum Gothic"/>
                <a:sym typeface="Nanum Gothic"/>
              </a:rPr>
              <a:t>반복적인 작업 단축</a:t>
            </a:r>
            <a:endParaRPr sz="1800">
              <a:solidFill>
                <a:srgbClr val="3F3F3F"/>
              </a:solidFill>
              <a:latin typeface="Nanum Gothic"/>
              <a:ea typeface="Nanum Gothic"/>
              <a:cs typeface="Nanum Gothic"/>
              <a:sym typeface="Nanum Gothic"/>
            </a:endParaRPr>
          </a:p>
        </p:txBody>
      </p:sp>
      <p:sp>
        <p:nvSpPr>
          <p:cNvPr id="375" name="Google Shape;375;g24a103a6fd0_6_32"/>
          <p:cNvSpPr/>
          <p:nvPr/>
        </p:nvSpPr>
        <p:spPr>
          <a:xfrm>
            <a:off x="2207125" y="2299900"/>
            <a:ext cx="1636800" cy="1636800"/>
          </a:xfrm>
          <a:prstGeom prst="roundRect">
            <a:avLst>
              <a:gd fmla="val 16667" name="adj"/>
            </a:avLst>
          </a:prstGeom>
          <a:no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4a103a6fd0_6_32"/>
          <p:cNvSpPr/>
          <p:nvPr/>
        </p:nvSpPr>
        <p:spPr>
          <a:xfrm>
            <a:off x="2207125" y="4299588"/>
            <a:ext cx="1636800" cy="1636800"/>
          </a:xfrm>
          <a:prstGeom prst="roundRect">
            <a:avLst>
              <a:gd fmla="val 16667" name="adj"/>
            </a:avLst>
          </a:prstGeom>
          <a:noFill/>
          <a:ln cap="flat" cmpd="sng" w="9525">
            <a:solidFill>
              <a:srgbClr val="80C1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24a103a6fd0_6_32"/>
          <p:cNvSpPr txBox="1"/>
          <p:nvPr/>
        </p:nvSpPr>
        <p:spPr>
          <a:xfrm>
            <a:off x="1673725" y="1403813"/>
            <a:ext cx="884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2000">
                <a:solidFill>
                  <a:srgbClr val="3F3F3F"/>
                </a:solidFill>
                <a:latin typeface="Nanum Gothic"/>
                <a:ea typeface="Nanum Gothic"/>
                <a:cs typeface="Nanum Gothic"/>
                <a:sym typeface="Nanum Gothic"/>
              </a:rPr>
              <a:t>기능 설계 목표 : 최소한의 입력으로 여행 경비 정보를 한 눈에 확인</a:t>
            </a:r>
            <a:endParaRPr sz="2000">
              <a:solidFill>
                <a:srgbClr val="3F3F3F"/>
              </a:solidFill>
              <a:latin typeface="Nanum Gothic"/>
              <a:ea typeface="Nanum Gothic"/>
              <a:cs typeface="Nanum Gothic"/>
              <a:sym typeface="Nanum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381" name="Shape 381"/>
        <p:cNvGrpSpPr/>
        <p:nvPr/>
      </p:nvGrpSpPr>
      <p:grpSpPr>
        <a:xfrm>
          <a:off x="0" y="0"/>
          <a:ext cx="0" cy="0"/>
          <a:chOff x="0" y="0"/>
          <a:chExt cx="0" cy="0"/>
        </a:xfrm>
      </p:grpSpPr>
      <p:sp>
        <p:nvSpPr>
          <p:cNvPr id="382" name="Google Shape;382;g24a103a6fd0_6_46"/>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24a103a6fd0_6_46"/>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웹 app 프레임워크 </a:t>
            </a:r>
            <a:r>
              <a:rPr lang="ko-KR">
                <a:solidFill>
                  <a:srgbClr val="3A3838"/>
                </a:solidFill>
                <a:latin typeface="Nanum Gothic"/>
                <a:ea typeface="Nanum Gothic"/>
                <a:cs typeface="Nanum Gothic"/>
                <a:sym typeface="Nanum Gothic"/>
              </a:rPr>
              <a:t>&amp; 서비스</a:t>
            </a:r>
            <a:endParaRPr sz="1200">
              <a:latin typeface="Nanum Gothic"/>
              <a:ea typeface="Nanum Gothic"/>
              <a:cs typeface="Nanum Gothic"/>
              <a:sym typeface="Nanum Gothic"/>
            </a:endParaRPr>
          </a:p>
        </p:txBody>
      </p:sp>
      <p:sp>
        <p:nvSpPr>
          <p:cNvPr id="384" name="Google Shape;384;g24a103a6fd0_6_46"/>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385" name="Google Shape;385;g24a103a6fd0_6_46"/>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386" name="Google Shape;386;g24a103a6fd0_6_46"/>
          <p:cNvSpPr txBox="1"/>
          <p:nvPr/>
        </p:nvSpPr>
        <p:spPr>
          <a:xfrm>
            <a:off x="8091700"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결과</a:t>
            </a:r>
            <a:r>
              <a:rPr lang="ko-KR">
                <a:solidFill>
                  <a:srgbClr val="3A3838"/>
                </a:solidFill>
                <a:latin typeface="Nanum Gothic"/>
                <a:ea typeface="Nanum Gothic"/>
                <a:cs typeface="Nanum Gothic"/>
                <a:sym typeface="Nanum Gothic"/>
              </a:rPr>
              <a:t> 페이지</a:t>
            </a:r>
            <a:endParaRPr sz="1200">
              <a:latin typeface="Nanum Gothic"/>
              <a:ea typeface="Nanum Gothic"/>
              <a:cs typeface="Nanum Gothic"/>
              <a:sym typeface="Nanum Gothic"/>
            </a:endParaRPr>
          </a:p>
        </p:txBody>
      </p:sp>
      <p:sp>
        <p:nvSpPr>
          <p:cNvPr id="387" name="Google Shape;387;g24a103a6fd0_6_46"/>
          <p:cNvSpPr/>
          <p:nvPr/>
        </p:nvSpPr>
        <p:spPr>
          <a:xfrm>
            <a:off x="6690125" y="468425"/>
            <a:ext cx="1054200" cy="305400"/>
          </a:xfrm>
          <a:prstGeom prst="rect">
            <a:avLst/>
          </a:prstGeom>
          <a:solidFill>
            <a:srgbClr val="C7E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24a103a6fd0_6_46"/>
          <p:cNvSpPr txBox="1"/>
          <p:nvPr/>
        </p:nvSpPr>
        <p:spPr>
          <a:xfrm>
            <a:off x="968827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세부</a:t>
            </a:r>
            <a:r>
              <a:rPr lang="ko-KR">
                <a:solidFill>
                  <a:srgbClr val="3A3838"/>
                </a:solidFill>
                <a:latin typeface="Nanum Gothic"/>
                <a:ea typeface="Nanum Gothic"/>
                <a:cs typeface="Nanum Gothic"/>
                <a:sym typeface="Nanum Gothic"/>
              </a:rPr>
              <a:t> 페이지</a:t>
            </a:r>
            <a:endParaRPr sz="1200">
              <a:latin typeface="Nanum Gothic"/>
              <a:ea typeface="Nanum Gothic"/>
              <a:cs typeface="Nanum Gothic"/>
              <a:sym typeface="Nanum Gothic"/>
            </a:endParaRPr>
          </a:p>
        </p:txBody>
      </p:sp>
      <p:sp>
        <p:nvSpPr>
          <p:cNvPr id="389" name="Google Shape;389;g24a103a6fd0_6_46"/>
          <p:cNvSpPr txBox="1"/>
          <p:nvPr/>
        </p:nvSpPr>
        <p:spPr>
          <a:xfrm>
            <a:off x="7863125"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390" name="Google Shape;390;g24a103a6fd0_6_46"/>
          <p:cNvSpPr txBox="1"/>
          <p:nvPr/>
        </p:nvSpPr>
        <p:spPr>
          <a:xfrm>
            <a:off x="9441550"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391" name="Google Shape;391;g24a103a6fd0_6_46"/>
          <p:cNvSpPr txBox="1"/>
          <p:nvPr/>
        </p:nvSpPr>
        <p:spPr>
          <a:xfrm>
            <a:off x="649512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메인 페이지</a:t>
            </a:r>
            <a:endParaRPr sz="1200">
              <a:latin typeface="Nanum Gothic"/>
              <a:ea typeface="Nanum Gothic"/>
              <a:cs typeface="Nanum Gothic"/>
              <a:sym typeface="Nanum Gothic"/>
            </a:endParaRPr>
          </a:p>
        </p:txBody>
      </p:sp>
      <p:sp>
        <p:nvSpPr>
          <p:cNvPr id="392" name="Google Shape;392;g24a103a6fd0_6_46"/>
          <p:cNvSpPr txBox="1"/>
          <p:nvPr/>
        </p:nvSpPr>
        <p:spPr>
          <a:xfrm>
            <a:off x="1673725" y="1544213"/>
            <a:ext cx="8843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사용자가 최소한의 입력으로 여행 경비 정보를 확인할 수 있는 진입점</a:t>
            </a:r>
            <a:endParaRPr sz="1500">
              <a:solidFill>
                <a:srgbClr val="3F3F3F"/>
              </a:solidFill>
              <a:latin typeface="Nanum Gothic"/>
              <a:ea typeface="Nanum Gothic"/>
              <a:cs typeface="Nanum Gothic"/>
              <a:sym typeface="Nanum Gothic"/>
            </a:endParaRPr>
          </a:p>
          <a:p>
            <a:pPr indent="0" lvl="0" marL="0" rtl="0" algn="ctr">
              <a:spcBef>
                <a:spcPts val="0"/>
              </a:spcBef>
              <a:spcAft>
                <a:spcPts val="0"/>
              </a:spcAft>
              <a:buNone/>
            </a:pPr>
            <a:r>
              <a:t/>
            </a:r>
            <a:endParaRPr sz="15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사용자는 출발일, 도착일, 인원을 입력 </a:t>
            </a:r>
            <a:r>
              <a:rPr lang="ko-KR" sz="800">
                <a:latin typeface="Malgun Gothic"/>
                <a:ea typeface="Malgun Gothic"/>
                <a:cs typeface="Malgun Gothic"/>
                <a:sym typeface="Malgun Gothic"/>
              </a:rPr>
              <a:t>➔</a:t>
            </a:r>
            <a:r>
              <a:rPr lang="ko-KR" sz="1500">
                <a:solidFill>
                  <a:srgbClr val="3F3F3F"/>
                </a:solidFill>
                <a:latin typeface="Nanum Gothic"/>
                <a:ea typeface="Nanum Gothic"/>
                <a:cs typeface="Nanum Gothic"/>
                <a:sym typeface="Nanum Gothic"/>
              </a:rPr>
              <a:t> 입력정보는 결과페이지에서 사용</a:t>
            </a:r>
            <a:endParaRPr sz="1500">
              <a:solidFill>
                <a:srgbClr val="3F3F3F"/>
              </a:solidFill>
              <a:latin typeface="Nanum Gothic"/>
              <a:ea typeface="Nanum Gothic"/>
              <a:cs typeface="Nanum Gothic"/>
              <a:sym typeface="Nanum Gothic"/>
            </a:endParaRPr>
          </a:p>
        </p:txBody>
      </p:sp>
      <p:sp>
        <p:nvSpPr>
          <p:cNvPr id="393" name="Google Shape;393;g24a103a6fd0_6_46"/>
          <p:cNvSpPr/>
          <p:nvPr/>
        </p:nvSpPr>
        <p:spPr>
          <a:xfrm>
            <a:off x="7030275" y="3510000"/>
            <a:ext cx="4432200" cy="15486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4a103a6fd0_6_46"/>
          <p:cNvSpPr txBox="1"/>
          <p:nvPr/>
        </p:nvSpPr>
        <p:spPr>
          <a:xfrm>
            <a:off x="7114575" y="3878075"/>
            <a:ext cx="4263600" cy="743400"/>
          </a:xfrm>
          <a:prstGeom prst="rect">
            <a:avLst/>
          </a:prstGeom>
          <a:noFill/>
          <a:ln>
            <a:noFill/>
          </a:ln>
        </p:spPr>
        <p:txBody>
          <a:bodyPr anchorCtr="0" anchor="t" bIns="91425" lIns="91425" spcFirstLastPara="1" rIns="91425" wrap="square" tIns="91425">
            <a:spAutoFit/>
          </a:bodyPr>
          <a:lstStyle/>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input_value_1 = request.args.get('goDate')</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input_value_2 = request.args.get('backDate')</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input_value_3 = request.args.get('peopleValue')</a:t>
            </a:r>
            <a:endParaRPr sz="1100">
              <a:solidFill>
                <a:srgbClr val="9CDCFE"/>
              </a:solidFill>
              <a:latin typeface="Courier New"/>
              <a:ea typeface="Courier New"/>
              <a:cs typeface="Courier New"/>
              <a:sym typeface="Courier New"/>
            </a:endParaRPr>
          </a:p>
        </p:txBody>
      </p:sp>
      <p:pic>
        <p:nvPicPr>
          <p:cNvPr id="395" name="Google Shape;395;g24a103a6fd0_6_46"/>
          <p:cNvPicPr preferRelativeResize="0"/>
          <p:nvPr/>
        </p:nvPicPr>
        <p:blipFill>
          <a:blip r:embed="rId3">
            <a:alphaModFix/>
          </a:blip>
          <a:stretch>
            <a:fillRect/>
          </a:stretch>
        </p:blipFill>
        <p:spPr>
          <a:xfrm>
            <a:off x="594125" y="2751875"/>
            <a:ext cx="6227952" cy="3289276"/>
          </a:xfrm>
          <a:prstGeom prst="rect">
            <a:avLst/>
          </a:prstGeom>
          <a:noFill/>
          <a:ln cap="flat" cmpd="sng" w="9525">
            <a:solidFill>
              <a:srgbClr val="BFBFBF"/>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399" name="Shape 399"/>
        <p:cNvGrpSpPr/>
        <p:nvPr/>
      </p:nvGrpSpPr>
      <p:grpSpPr>
        <a:xfrm>
          <a:off x="0" y="0"/>
          <a:ext cx="0" cy="0"/>
          <a:chOff x="0" y="0"/>
          <a:chExt cx="0" cy="0"/>
        </a:xfrm>
      </p:grpSpPr>
      <p:sp>
        <p:nvSpPr>
          <p:cNvPr id="400" name="Google Shape;400;g24a103a6fd0_6_2"/>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24a103a6fd0_6_2"/>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웹 app 프레임워크 </a:t>
            </a:r>
            <a:r>
              <a:rPr lang="ko-KR">
                <a:solidFill>
                  <a:srgbClr val="3A3838"/>
                </a:solidFill>
                <a:latin typeface="Nanum Gothic"/>
                <a:ea typeface="Nanum Gothic"/>
                <a:cs typeface="Nanum Gothic"/>
                <a:sym typeface="Nanum Gothic"/>
              </a:rPr>
              <a:t>&amp; 서비스</a:t>
            </a:r>
            <a:endParaRPr sz="1200">
              <a:latin typeface="Nanum Gothic"/>
              <a:ea typeface="Nanum Gothic"/>
              <a:cs typeface="Nanum Gothic"/>
              <a:sym typeface="Nanum Gothic"/>
            </a:endParaRPr>
          </a:p>
        </p:txBody>
      </p:sp>
      <p:sp>
        <p:nvSpPr>
          <p:cNvPr id="402" name="Google Shape;402;g24a103a6fd0_6_2"/>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403" name="Google Shape;403;g24a103a6fd0_6_2"/>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404" name="Google Shape;404;g24a103a6fd0_6_2"/>
          <p:cNvSpPr txBox="1"/>
          <p:nvPr/>
        </p:nvSpPr>
        <p:spPr>
          <a:xfrm>
            <a:off x="1673725" y="1544213"/>
            <a:ext cx="8843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사용자가 입력한 정보를 기반으로 항공권, 호텔, 렌터카에 대한 경비 정보를 한 눈에 확인할 수 있는 페이지</a:t>
            </a:r>
            <a:endParaRPr sz="1500">
              <a:solidFill>
                <a:srgbClr val="3F3F3F"/>
              </a:solidFill>
              <a:latin typeface="Nanum Gothic"/>
              <a:ea typeface="Nanum Gothic"/>
              <a:cs typeface="Nanum Gothic"/>
              <a:sym typeface="Nanum Gothic"/>
            </a:endParaRPr>
          </a:p>
          <a:p>
            <a:pPr indent="0" lvl="0" marL="0" rtl="0" algn="ctr">
              <a:spcBef>
                <a:spcPts val="0"/>
              </a:spcBef>
              <a:spcAft>
                <a:spcPts val="0"/>
              </a:spcAft>
              <a:buNone/>
            </a:pPr>
            <a:r>
              <a:t/>
            </a:r>
            <a:endParaRPr sz="15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사용자는 항공권, 호텔, 렌터카 비용을 이코노미, 스탠다드, 프리미엄 으로 나눠서 확인 </a:t>
            </a:r>
            <a:endParaRPr sz="15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(기준: 최저가, 평균가, 최고가)</a:t>
            </a:r>
            <a:endParaRPr sz="1500">
              <a:solidFill>
                <a:srgbClr val="3F3F3F"/>
              </a:solidFill>
              <a:latin typeface="Nanum Gothic"/>
              <a:ea typeface="Nanum Gothic"/>
              <a:cs typeface="Nanum Gothic"/>
              <a:sym typeface="Nanum Gothic"/>
            </a:endParaRPr>
          </a:p>
        </p:txBody>
      </p:sp>
      <p:sp>
        <p:nvSpPr>
          <p:cNvPr id="405" name="Google Shape;405;g24a103a6fd0_6_2"/>
          <p:cNvSpPr/>
          <p:nvPr/>
        </p:nvSpPr>
        <p:spPr>
          <a:xfrm>
            <a:off x="8290325" y="468425"/>
            <a:ext cx="1054200" cy="305400"/>
          </a:xfrm>
          <a:prstGeom prst="rect">
            <a:avLst/>
          </a:prstGeom>
          <a:solidFill>
            <a:srgbClr val="C7E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24a103a6fd0_6_2"/>
          <p:cNvSpPr txBox="1"/>
          <p:nvPr/>
        </p:nvSpPr>
        <p:spPr>
          <a:xfrm>
            <a:off x="7863125"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407" name="Google Shape;407;g24a103a6fd0_6_2"/>
          <p:cNvSpPr txBox="1"/>
          <p:nvPr/>
        </p:nvSpPr>
        <p:spPr>
          <a:xfrm>
            <a:off x="9441550"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408" name="Google Shape;408;g24a103a6fd0_6_2"/>
          <p:cNvSpPr txBox="1"/>
          <p:nvPr/>
        </p:nvSpPr>
        <p:spPr>
          <a:xfrm>
            <a:off x="649512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메인 페이지</a:t>
            </a:r>
            <a:endParaRPr sz="1200">
              <a:latin typeface="Nanum Gothic"/>
              <a:ea typeface="Nanum Gothic"/>
              <a:cs typeface="Nanum Gothic"/>
              <a:sym typeface="Nanum Gothic"/>
            </a:endParaRPr>
          </a:p>
        </p:txBody>
      </p:sp>
      <p:sp>
        <p:nvSpPr>
          <p:cNvPr id="409" name="Google Shape;409;g24a103a6fd0_6_2"/>
          <p:cNvSpPr txBox="1"/>
          <p:nvPr/>
        </p:nvSpPr>
        <p:spPr>
          <a:xfrm>
            <a:off x="8091700"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결과 페이지</a:t>
            </a:r>
            <a:endParaRPr sz="1200">
              <a:latin typeface="Nanum Gothic"/>
              <a:ea typeface="Nanum Gothic"/>
              <a:cs typeface="Nanum Gothic"/>
              <a:sym typeface="Nanum Gothic"/>
            </a:endParaRPr>
          </a:p>
        </p:txBody>
      </p:sp>
      <p:sp>
        <p:nvSpPr>
          <p:cNvPr id="410" name="Google Shape;410;g24a103a6fd0_6_2"/>
          <p:cNvSpPr txBox="1"/>
          <p:nvPr/>
        </p:nvSpPr>
        <p:spPr>
          <a:xfrm>
            <a:off x="968827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세부 페이지</a:t>
            </a:r>
            <a:endParaRPr sz="1200">
              <a:latin typeface="Nanum Gothic"/>
              <a:ea typeface="Nanum Gothic"/>
              <a:cs typeface="Nanum Gothic"/>
              <a:sym typeface="Nanum Gothic"/>
            </a:endParaRPr>
          </a:p>
        </p:txBody>
      </p:sp>
      <p:pic>
        <p:nvPicPr>
          <p:cNvPr id="411" name="Google Shape;411;g24a103a6fd0_6_2"/>
          <p:cNvPicPr preferRelativeResize="0"/>
          <p:nvPr/>
        </p:nvPicPr>
        <p:blipFill>
          <a:blip r:embed="rId3">
            <a:alphaModFix/>
          </a:blip>
          <a:stretch>
            <a:fillRect/>
          </a:stretch>
        </p:blipFill>
        <p:spPr>
          <a:xfrm>
            <a:off x="3023800" y="2726725"/>
            <a:ext cx="6144398" cy="3551101"/>
          </a:xfrm>
          <a:prstGeom prst="rect">
            <a:avLst/>
          </a:prstGeom>
          <a:noFill/>
          <a:ln cap="flat" cmpd="sng" w="9525">
            <a:solidFill>
              <a:srgbClr val="9E9E9E"/>
            </a:solidFill>
            <a:prstDash val="solid"/>
            <a:round/>
            <a:headEnd len="sm" w="sm" type="none"/>
            <a:tailEnd len="sm" w="sm" type="none"/>
          </a:ln>
        </p:spPr>
      </p:pic>
      <p:sp>
        <p:nvSpPr>
          <p:cNvPr id="412" name="Google Shape;412;g24a103a6fd0_6_2"/>
          <p:cNvSpPr txBox="1"/>
          <p:nvPr/>
        </p:nvSpPr>
        <p:spPr>
          <a:xfrm>
            <a:off x="7469025" y="3629625"/>
            <a:ext cx="420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416" name="Shape 416"/>
        <p:cNvGrpSpPr/>
        <p:nvPr/>
      </p:nvGrpSpPr>
      <p:grpSpPr>
        <a:xfrm>
          <a:off x="0" y="0"/>
          <a:ext cx="0" cy="0"/>
          <a:chOff x="0" y="0"/>
          <a:chExt cx="0" cy="0"/>
        </a:xfrm>
      </p:grpSpPr>
      <p:sp>
        <p:nvSpPr>
          <p:cNvPr id="417" name="Google Shape;417;g24a103a6fd0_8_24"/>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4a103a6fd0_8_24"/>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웹 app 프레임워크 &amp; 서비스</a:t>
            </a:r>
            <a:endParaRPr sz="1200">
              <a:latin typeface="Nanum Gothic"/>
              <a:ea typeface="Nanum Gothic"/>
              <a:cs typeface="Nanum Gothic"/>
              <a:sym typeface="Nanum Gothic"/>
            </a:endParaRPr>
          </a:p>
        </p:txBody>
      </p:sp>
      <p:sp>
        <p:nvSpPr>
          <p:cNvPr id="419" name="Google Shape;419;g24a103a6fd0_8_24"/>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420" name="Google Shape;420;g24a103a6fd0_8_24"/>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421" name="Google Shape;421;g24a103a6fd0_8_24"/>
          <p:cNvSpPr/>
          <p:nvPr/>
        </p:nvSpPr>
        <p:spPr>
          <a:xfrm>
            <a:off x="8290325" y="468425"/>
            <a:ext cx="1054200" cy="305400"/>
          </a:xfrm>
          <a:prstGeom prst="rect">
            <a:avLst/>
          </a:prstGeom>
          <a:solidFill>
            <a:srgbClr val="C7E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24a103a6fd0_8_24"/>
          <p:cNvSpPr txBox="1"/>
          <p:nvPr/>
        </p:nvSpPr>
        <p:spPr>
          <a:xfrm>
            <a:off x="7863125"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423" name="Google Shape;423;g24a103a6fd0_8_24"/>
          <p:cNvSpPr txBox="1"/>
          <p:nvPr/>
        </p:nvSpPr>
        <p:spPr>
          <a:xfrm>
            <a:off x="9441550"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424" name="Google Shape;424;g24a103a6fd0_8_24"/>
          <p:cNvSpPr txBox="1"/>
          <p:nvPr/>
        </p:nvSpPr>
        <p:spPr>
          <a:xfrm>
            <a:off x="649512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메인 페이지</a:t>
            </a:r>
            <a:endParaRPr sz="1200">
              <a:latin typeface="Nanum Gothic"/>
              <a:ea typeface="Nanum Gothic"/>
              <a:cs typeface="Nanum Gothic"/>
              <a:sym typeface="Nanum Gothic"/>
            </a:endParaRPr>
          </a:p>
        </p:txBody>
      </p:sp>
      <p:sp>
        <p:nvSpPr>
          <p:cNvPr id="425" name="Google Shape;425;g24a103a6fd0_8_24"/>
          <p:cNvSpPr txBox="1"/>
          <p:nvPr/>
        </p:nvSpPr>
        <p:spPr>
          <a:xfrm>
            <a:off x="8091700"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결과 페이지</a:t>
            </a:r>
            <a:endParaRPr sz="1200">
              <a:latin typeface="Nanum Gothic"/>
              <a:ea typeface="Nanum Gothic"/>
              <a:cs typeface="Nanum Gothic"/>
              <a:sym typeface="Nanum Gothic"/>
            </a:endParaRPr>
          </a:p>
        </p:txBody>
      </p:sp>
      <p:sp>
        <p:nvSpPr>
          <p:cNvPr id="426" name="Google Shape;426;g24a103a6fd0_8_24"/>
          <p:cNvSpPr txBox="1"/>
          <p:nvPr/>
        </p:nvSpPr>
        <p:spPr>
          <a:xfrm>
            <a:off x="968827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세부 페이지</a:t>
            </a:r>
            <a:endParaRPr sz="1200">
              <a:latin typeface="Nanum Gothic"/>
              <a:ea typeface="Nanum Gothic"/>
              <a:cs typeface="Nanum Gothic"/>
              <a:sym typeface="Nanum Gothic"/>
            </a:endParaRPr>
          </a:p>
        </p:txBody>
      </p:sp>
      <p:sp>
        <p:nvSpPr>
          <p:cNvPr id="427" name="Google Shape;427;g24a103a6fd0_8_24"/>
          <p:cNvSpPr/>
          <p:nvPr/>
        </p:nvSpPr>
        <p:spPr>
          <a:xfrm>
            <a:off x="1346175" y="3833575"/>
            <a:ext cx="4432200" cy="24936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4a103a6fd0_8_24"/>
          <p:cNvSpPr txBox="1"/>
          <p:nvPr/>
        </p:nvSpPr>
        <p:spPr>
          <a:xfrm>
            <a:off x="1346175" y="3929875"/>
            <a:ext cx="4554000" cy="2301000"/>
          </a:xfrm>
          <a:prstGeom prst="rect">
            <a:avLst/>
          </a:prstGeom>
          <a:noFill/>
          <a:ln>
            <a:noFill/>
          </a:ln>
        </p:spPr>
        <p:txBody>
          <a:bodyPr anchorCtr="0" anchor="t" bIns="91425" lIns="91425" spcFirstLastPara="1" rIns="91425" wrap="square" tIns="91425">
            <a:spAutoFit/>
          </a:bodyPr>
          <a:lstStyle/>
          <a:p>
            <a:pPr indent="0" lvl="0" marL="0" marR="63500" rtl="0" algn="l">
              <a:lnSpc>
                <a:spcPct val="115000"/>
              </a:lnSpc>
              <a:spcBef>
                <a:spcPts val="0"/>
              </a:spcBef>
              <a:spcAft>
                <a:spcPts val="0"/>
              </a:spcAft>
              <a:buNone/>
            </a:pPr>
            <a:r>
              <a:rPr lang="ko-KR" sz="1100">
                <a:solidFill>
                  <a:schemeClr val="lt2"/>
                </a:solidFill>
                <a:latin typeface="Courier New"/>
                <a:ea typeface="Courier New"/>
                <a:cs typeface="Courier New"/>
                <a:sym typeface="Courier New"/>
              </a:rPr>
              <a:t># flight_gimpo_jeju 테이블에서 날짜가 </a:t>
            </a:r>
            <a:endParaRPr sz="1100">
              <a:solidFill>
                <a:schemeClr val="lt2"/>
              </a:solidFill>
              <a:latin typeface="Courier New"/>
              <a:ea typeface="Courier New"/>
              <a:cs typeface="Courier New"/>
              <a:sym typeface="Courier New"/>
            </a:endParaRPr>
          </a:p>
          <a:p>
            <a:pPr indent="457200" lvl="0" marL="0" marR="63500" rtl="0" algn="l">
              <a:lnSpc>
                <a:spcPct val="115000"/>
              </a:lnSpc>
              <a:spcBef>
                <a:spcPts val="0"/>
              </a:spcBef>
              <a:spcAft>
                <a:spcPts val="0"/>
              </a:spcAft>
              <a:buNone/>
            </a:pPr>
            <a:r>
              <a:rPr lang="ko-KR" sz="1100">
                <a:solidFill>
                  <a:schemeClr val="lt2"/>
                </a:solidFill>
                <a:latin typeface="Courier New"/>
                <a:ea typeface="Courier New"/>
                <a:cs typeface="Courier New"/>
                <a:sym typeface="Courier New"/>
              </a:rPr>
              <a:t>goDate인 행들의 평균가 가져오기</a:t>
            </a:r>
            <a:endParaRPr sz="1100">
              <a:solidFill>
                <a:schemeClr val="lt2"/>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cur.execute(</a:t>
            </a:r>
            <a:r>
              <a:rPr lang="ko-KR" sz="1100">
                <a:solidFill>
                  <a:srgbClr val="63A35C"/>
                </a:solidFill>
                <a:latin typeface="Courier New"/>
                <a:ea typeface="Courier New"/>
                <a:cs typeface="Courier New"/>
                <a:sym typeface="Courier New"/>
              </a:rPr>
              <a:t>"""</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SELECT *</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FROM flight_gimpo_jeju</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WHERE date = %s</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ORDER BY ABS(price - (SELECT AVG(price) </a:t>
            </a:r>
            <a:endParaRPr sz="1100">
              <a:solidFill>
                <a:srgbClr val="63A35C"/>
              </a:solidFill>
              <a:latin typeface="Courier New"/>
              <a:ea typeface="Courier New"/>
              <a:cs typeface="Courier New"/>
              <a:sym typeface="Courier New"/>
            </a:endParaRPr>
          </a:p>
          <a:p>
            <a:pPr indent="393700" lvl="0" marL="5207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FROM flight_gimpo_jeju WHERE date = %s))</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a:t>
            </a:r>
            <a:r>
              <a:rPr lang="ko-KR" sz="1100">
                <a:solidFill>
                  <a:srgbClr val="010101"/>
                </a:solidFill>
                <a:latin typeface="Courier New"/>
                <a:ea typeface="Courier New"/>
                <a:cs typeface="Courier New"/>
                <a:sym typeface="Courier New"/>
              </a:rPr>
              <a:t>, (input_value_1, input_value_1))</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f_avg_reco_1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[cur.fetchone() </a:t>
            </a:r>
            <a:r>
              <a:rPr lang="ko-KR" sz="1100">
                <a:solidFill>
                  <a:srgbClr val="A71D5D"/>
                </a:solidFill>
                <a:latin typeface="Courier New"/>
                <a:ea typeface="Courier New"/>
                <a:cs typeface="Courier New"/>
                <a:sym typeface="Courier New"/>
              </a:rPr>
              <a:t>for</a:t>
            </a:r>
            <a:r>
              <a:rPr lang="ko-KR" sz="1100">
                <a:solidFill>
                  <a:srgbClr val="010101"/>
                </a:solidFill>
                <a:latin typeface="Courier New"/>
                <a:ea typeface="Courier New"/>
                <a:cs typeface="Courier New"/>
                <a:sym typeface="Courier New"/>
              </a:rPr>
              <a:t> _ </a:t>
            </a:r>
            <a:r>
              <a:rPr lang="ko-KR" sz="1100">
                <a:solidFill>
                  <a:srgbClr val="A71D5D"/>
                </a:solidFill>
                <a:latin typeface="Courier New"/>
                <a:ea typeface="Courier New"/>
                <a:cs typeface="Courier New"/>
                <a:sym typeface="Courier New"/>
              </a:rPr>
              <a:t>in</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range</a:t>
            </a:r>
            <a:r>
              <a:rPr lang="ko-KR" sz="1100">
                <a:solidFill>
                  <a:srgbClr val="010101"/>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5</a:t>
            </a:r>
            <a:r>
              <a:rPr lang="ko-KR" sz="1100">
                <a:solidFill>
                  <a:srgbClr val="010101"/>
                </a:solidFill>
                <a:latin typeface="Courier New"/>
                <a:ea typeface="Courier New"/>
                <a:cs typeface="Courier New"/>
                <a:sym typeface="Courier New"/>
              </a:rPr>
              <a:t>)]</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f_avg_price_1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f_avg_reco_1[</a:t>
            </a:r>
            <a:r>
              <a:rPr lang="ko-KR" sz="1100">
                <a:solidFill>
                  <a:srgbClr val="0099CC"/>
                </a:solidFill>
                <a:latin typeface="Courier New"/>
                <a:ea typeface="Courier New"/>
                <a:cs typeface="Courier New"/>
                <a:sym typeface="Courier New"/>
              </a:rPr>
              <a:t>0</a:t>
            </a:r>
            <a:r>
              <a:rPr lang="ko-KR" sz="1100">
                <a:solidFill>
                  <a:srgbClr val="010101"/>
                </a:solidFill>
                <a:latin typeface="Courier New"/>
                <a:ea typeface="Courier New"/>
                <a:cs typeface="Courier New"/>
                <a:sym typeface="Courier New"/>
              </a:rPr>
              <a:t>][</a:t>
            </a:r>
            <a:r>
              <a:rPr lang="ko-KR" sz="1100">
                <a:solidFill>
                  <a:srgbClr val="A71D5D"/>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2</a:t>
            </a:r>
            <a:r>
              <a:rPr lang="ko-KR" sz="1100">
                <a:solidFill>
                  <a:srgbClr val="010101"/>
                </a:solidFill>
                <a:latin typeface="Courier New"/>
                <a:ea typeface="Courier New"/>
                <a:cs typeface="Courier New"/>
                <a:sym typeface="Courier New"/>
              </a:rPr>
              <a:t>]</a:t>
            </a:r>
            <a:endParaRPr sz="1100">
              <a:latin typeface="Source Code Pro"/>
              <a:ea typeface="Source Code Pro"/>
              <a:cs typeface="Source Code Pro"/>
              <a:sym typeface="Source Code Pro"/>
            </a:endParaRPr>
          </a:p>
        </p:txBody>
      </p:sp>
      <p:sp>
        <p:nvSpPr>
          <p:cNvPr id="429" name="Google Shape;429;g24a103a6fd0_8_24"/>
          <p:cNvSpPr/>
          <p:nvPr/>
        </p:nvSpPr>
        <p:spPr>
          <a:xfrm>
            <a:off x="6266525" y="3833575"/>
            <a:ext cx="4432200" cy="24936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4a103a6fd0_8_24"/>
          <p:cNvSpPr txBox="1"/>
          <p:nvPr/>
        </p:nvSpPr>
        <p:spPr>
          <a:xfrm>
            <a:off x="6266525" y="4082275"/>
            <a:ext cx="4554000" cy="2106300"/>
          </a:xfrm>
          <a:prstGeom prst="rect">
            <a:avLst/>
          </a:prstGeom>
          <a:noFill/>
          <a:ln>
            <a:noFill/>
          </a:ln>
        </p:spPr>
        <p:txBody>
          <a:bodyPr anchorCtr="0" anchor="t" bIns="91425" lIns="91425" spcFirstLastPara="1" rIns="91425" wrap="square" tIns="91425">
            <a:spAutoFit/>
          </a:bodyPr>
          <a:lstStyle/>
          <a:p>
            <a:pPr indent="0" lvl="0" marL="63500" marR="63500" rtl="0" algn="l">
              <a:lnSpc>
                <a:spcPct val="115000"/>
              </a:lnSpc>
              <a:spcBef>
                <a:spcPts val="0"/>
              </a:spcBef>
              <a:spcAft>
                <a:spcPts val="0"/>
              </a:spcAft>
              <a:buNone/>
            </a:pPr>
            <a:r>
              <a:rPr lang="ko-KR" sz="1100">
                <a:solidFill>
                  <a:schemeClr val="lt2"/>
                </a:solidFill>
                <a:latin typeface="Courier New"/>
                <a:ea typeface="Courier New"/>
                <a:cs typeface="Courier New"/>
                <a:sym typeface="Courier New"/>
              </a:rPr>
              <a:t># flight_gimpo_jeju 테이블에서 날짜가 goDate인 </a:t>
            </a:r>
            <a:endParaRPr sz="1100">
              <a:solidFill>
                <a:schemeClr val="lt2"/>
              </a:solidFill>
              <a:latin typeface="Courier New"/>
              <a:ea typeface="Courier New"/>
              <a:cs typeface="Courier New"/>
              <a:sym typeface="Courier New"/>
            </a:endParaRPr>
          </a:p>
          <a:p>
            <a:pPr indent="393700" lvl="0" marL="63500" marR="63500" rtl="0" algn="l">
              <a:lnSpc>
                <a:spcPct val="115000"/>
              </a:lnSpc>
              <a:spcBef>
                <a:spcPts val="0"/>
              </a:spcBef>
              <a:spcAft>
                <a:spcPts val="0"/>
              </a:spcAft>
              <a:buNone/>
            </a:pPr>
            <a:r>
              <a:rPr lang="ko-KR" sz="1100">
                <a:solidFill>
                  <a:schemeClr val="lt2"/>
                </a:solidFill>
                <a:latin typeface="Courier New"/>
                <a:ea typeface="Courier New"/>
                <a:cs typeface="Courier New"/>
                <a:sym typeface="Courier New"/>
              </a:rPr>
              <a:t>행들의 최고가 가져오기</a:t>
            </a:r>
            <a:endParaRPr sz="1100">
              <a:solidFill>
                <a:schemeClr val="lt2"/>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cur.execute(</a:t>
            </a:r>
            <a:r>
              <a:rPr lang="ko-KR" sz="1100">
                <a:solidFill>
                  <a:srgbClr val="63A35C"/>
                </a:solidFill>
                <a:latin typeface="Courier New"/>
                <a:ea typeface="Courier New"/>
                <a:cs typeface="Courier New"/>
                <a:sym typeface="Courier New"/>
              </a:rPr>
              <a:t>"""</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SELECT *</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FROM flight_gimpo_jeju</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WHERE date = %s</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ORDER BY price DESC</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(input_value_1,))</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f_max_reco_1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[cur.fetchone() </a:t>
            </a:r>
            <a:r>
              <a:rPr lang="ko-KR" sz="1100">
                <a:solidFill>
                  <a:srgbClr val="A71D5D"/>
                </a:solidFill>
                <a:latin typeface="Courier New"/>
                <a:ea typeface="Courier New"/>
                <a:cs typeface="Courier New"/>
                <a:sym typeface="Courier New"/>
              </a:rPr>
              <a:t>for</a:t>
            </a:r>
            <a:r>
              <a:rPr lang="ko-KR" sz="1100">
                <a:solidFill>
                  <a:srgbClr val="010101"/>
                </a:solidFill>
                <a:latin typeface="Courier New"/>
                <a:ea typeface="Courier New"/>
                <a:cs typeface="Courier New"/>
                <a:sym typeface="Courier New"/>
              </a:rPr>
              <a:t> _ </a:t>
            </a:r>
            <a:r>
              <a:rPr lang="ko-KR" sz="1100">
                <a:solidFill>
                  <a:srgbClr val="A71D5D"/>
                </a:solidFill>
                <a:latin typeface="Courier New"/>
                <a:ea typeface="Courier New"/>
                <a:cs typeface="Courier New"/>
                <a:sym typeface="Courier New"/>
              </a:rPr>
              <a:t>in</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range</a:t>
            </a:r>
            <a:r>
              <a:rPr lang="ko-KR" sz="1100">
                <a:solidFill>
                  <a:srgbClr val="010101"/>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5</a:t>
            </a:r>
            <a:r>
              <a:rPr lang="ko-KR" sz="1100">
                <a:solidFill>
                  <a:srgbClr val="010101"/>
                </a:solidFill>
                <a:latin typeface="Courier New"/>
                <a:ea typeface="Courier New"/>
                <a:cs typeface="Courier New"/>
                <a:sym typeface="Courier New"/>
              </a:rPr>
              <a:t>)]</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f_max_price_1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f_max_reco_1[</a:t>
            </a:r>
            <a:r>
              <a:rPr lang="ko-KR" sz="1100">
                <a:solidFill>
                  <a:srgbClr val="0099CC"/>
                </a:solidFill>
                <a:latin typeface="Courier New"/>
                <a:ea typeface="Courier New"/>
                <a:cs typeface="Courier New"/>
                <a:sym typeface="Courier New"/>
              </a:rPr>
              <a:t>0</a:t>
            </a:r>
            <a:r>
              <a:rPr lang="ko-KR" sz="1100">
                <a:solidFill>
                  <a:srgbClr val="010101"/>
                </a:solidFill>
                <a:latin typeface="Courier New"/>
                <a:ea typeface="Courier New"/>
                <a:cs typeface="Courier New"/>
                <a:sym typeface="Courier New"/>
              </a:rPr>
              <a:t>][</a:t>
            </a:r>
            <a:r>
              <a:rPr lang="ko-KR" sz="1100">
                <a:solidFill>
                  <a:srgbClr val="A71D5D"/>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2</a:t>
            </a:r>
            <a:r>
              <a:rPr lang="ko-KR" sz="1100">
                <a:solidFill>
                  <a:srgbClr val="010101"/>
                </a:solidFill>
                <a:latin typeface="Courier New"/>
                <a:ea typeface="Courier New"/>
                <a:cs typeface="Courier New"/>
                <a:sym typeface="Courier New"/>
              </a:rPr>
              <a:t>]</a:t>
            </a:r>
            <a:endParaRPr sz="1100">
              <a:solidFill>
                <a:schemeClr val="lt2"/>
              </a:solidFill>
              <a:latin typeface="Courier New"/>
              <a:ea typeface="Courier New"/>
              <a:cs typeface="Courier New"/>
              <a:sym typeface="Courier New"/>
            </a:endParaRPr>
          </a:p>
        </p:txBody>
      </p:sp>
      <p:sp>
        <p:nvSpPr>
          <p:cNvPr id="431" name="Google Shape;431;g24a103a6fd0_8_24"/>
          <p:cNvSpPr txBox="1"/>
          <p:nvPr/>
        </p:nvSpPr>
        <p:spPr>
          <a:xfrm>
            <a:off x="2204600" y="1995675"/>
            <a:ext cx="25218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700">
                <a:solidFill>
                  <a:srgbClr val="3F3F3F"/>
                </a:solidFill>
                <a:latin typeface="Nanum Gothic"/>
                <a:ea typeface="Nanum Gothic"/>
                <a:cs typeface="Nanum Gothic"/>
                <a:sym typeface="Nanum Gothic"/>
              </a:rPr>
              <a:t>[결과 페이지 세부 로직]</a:t>
            </a:r>
            <a:endParaRPr b="1" sz="1700">
              <a:solidFill>
                <a:srgbClr val="3F3F3F"/>
              </a:solidFill>
              <a:latin typeface="Nanum Gothic"/>
              <a:ea typeface="Nanum Gothic"/>
              <a:cs typeface="Nanum Gothic"/>
              <a:sym typeface="Nanum Gothic"/>
            </a:endParaRPr>
          </a:p>
        </p:txBody>
      </p:sp>
      <p:sp>
        <p:nvSpPr>
          <p:cNvPr id="432" name="Google Shape;432;g24a103a6fd0_8_24"/>
          <p:cNvSpPr/>
          <p:nvPr/>
        </p:nvSpPr>
        <p:spPr>
          <a:xfrm>
            <a:off x="6251225" y="1197638"/>
            <a:ext cx="4432200" cy="24936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24a103a6fd0_8_24"/>
          <p:cNvSpPr txBox="1"/>
          <p:nvPr/>
        </p:nvSpPr>
        <p:spPr>
          <a:xfrm>
            <a:off x="6266525" y="1417500"/>
            <a:ext cx="4554000" cy="2301000"/>
          </a:xfrm>
          <a:prstGeom prst="rect">
            <a:avLst/>
          </a:prstGeom>
          <a:noFill/>
          <a:ln>
            <a:noFill/>
          </a:ln>
        </p:spPr>
        <p:txBody>
          <a:bodyPr anchorCtr="0" anchor="t" bIns="91425" lIns="91425" spcFirstLastPara="1" rIns="91425" wrap="square" tIns="91425">
            <a:spAutoFit/>
          </a:bodyPr>
          <a:lstStyle/>
          <a:p>
            <a:pPr indent="0" lvl="0" marL="63500" marR="63500" rtl="0" algn="l">
              <a:lnSpc>
                <a:spcPct val="115000"/>
              </a:lnSpc>
              <a:spcBef>
                <a:spcPts val="0"/>
              </a:spcBef>
              <a:spcAft>
                <a:spcPts val="0"/>
              </a:spcAft>
              <a:buNone/>
            </a:pPr>
            <a:r>
              <a:rPr lang="ko-KR" sz="1100">
                <a:solidFill>
                  <a:schemeClr val="lt2"/>
                </a:solidFill>
                <a:latin typeface="Courier New"/>
                <a:ea typeface="Courier New"/>
                <a:cs typeface="Courier New"/>
                <a:sym typeface="Courier New"/>
              </a:rPr>
              <a:t># flight_gimpo_jeju 테이블에서 날짜가 </a:t>
            </a:r>
            <a:endParaRPr sz="1100">
              <a:solidFill>
                <a:schemeClr val="lt2"/>
              </a:solidFill>
              <a:latin typeface="Courier New"/>
              <a:ea typeface="Courier New"/>
              <a:cs typeface="Courier New"/>
              <a:sym typeface="Courier New"/>
            </a:endParaRPr>
          </a:p>
          <a:p>
            <a:pPr indent="393700" lvl="0" marL="63500" marR="63500" rtl="0" algn="l">
              <a:lnSpc>
                <a:spcPct val="115000"/>
              </a:lnSpc>
              <a:spcBef>
                <a:spcPts val="0"/>
              </a:spcBef>
              <a:spcAft>
                <a:spcPts val="0"/>
              </a:spcAft>
              <a:buNone/>
            </a:pPr>
            <a:r>
              <a:rPr lang="ko-KR" sz="1100">
                <a:solidFill>
                  <a:schemeClr val="lt2"/>
                </a:solidFill>
                <a:latin typeface="Courier New"/>
                <a:ea typeface="Courier New"/>
                <a:cs typeface="Courier New"/>
                <a:sym typeface="Courier New"/>
              </a:rPr>
              <a:t>goDate인 행들의 최저가 가져오기</a:t>
            </a:r>
            <a:endParaRPr sz="1100">
              <a:solidFill>
                <a:schemeClr val="lt2"/>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cur.execute(</a:t>
            </a:r>
            <a:r>
              <a:rPr lang="ko-KR" sz="1100">
                <a:solidFill>
                  <a:srgbClr val="63A35C"/>
                </a:solidFill>
                <a:latin typeface="Courier New"/>
                <a:ea typeface="Courier New"/>
                <a:cs typeface="Courier New"/>
                <a:sym typeface="Courier New"/>
              </a:rPr>
              <a:t>"""</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SELECT *</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FROM flight_gimpo_jeju</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WHERE date = %s</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ORDER BY price ASC</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63A35C"/>
                </a:solidFill>
                <a:latin typeface="Courier New"/>
                <a:ea typeface="Courier New"/>
                <a:cs typeface="Courier New"/>
                <a:sym typeface="Courier New"/>
              </a:rPr>
              <a:t>   """</a:t>
            </a:r>
            <a:r>
              <a:rPr lang="ko-KR" sz="1100">
                <a:solidFill>
                  <a:srgbClr val="010101"/>
                </a:solidFill>
                <a:latin typeface="Courier New"/>
                <a:ea typeface="Courier New"/>
                <a:cs typeface="Courier New"/>
                <a:sym typeface="Courier New"/>
              </a:rPr>
              <a:t>, (input_value_1,))</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f_min_reco_1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[cur.fetchone() </a:t>
            </a:r>
            <a:r>
              <a:rPr lang="ko-KR" sz="1100">
                <a:solidFill>
                  <a:srgbClr val="A71D5D"/>
                </a:solidFill>
                <a:latin typeface="Courier New"/>
                <a:ea typeface="Courier New"/>
                <a:cs typeface="Courier New"/>
                <a:sym typeface="Courier New"/>
              </a:rPr>
              <a:t>for</a:t>
            </a:r>
            <a:r>
              <a:rPr lang="ko-KR" sz="1100">
                <a:solidFill>
                  <a:srgbClr val="010101"/>
                </a:solidFill>
                <a:latin typeface="Courier New"/>
                <a:ea typeface="Courier New"/>
                <a:cs typeface="Courier New"/>
                <a:sym typeface="Courier New"/>
              </a:rPr>
              <a:t> _ </a:t>
            </a:r>
            <a:r>
              <a:rPr lang="ko-KR" sz="1100">
                <a:solidFill>
                  <a:srgbClr val="A71D5D"/>
                </a:solidFill>
                <a:latin typeface="Courier New"/>
                <a:ea typeface="Courier New"/>
                <a:cs typeface="Courier New"/>
                <a:sym typeface="Courier New"/>
              </a:rPr>
              <a:t>in</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range</a:t>
            </a:r>
            <a:r>
              <a:rPr lang="ko-KR" sz="1100">
                <a:solidFill>
                  <a:srgbClr val="010101"/>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5</a:t>
            </a:r>
            <a:r>
              <a:rPr lang="ko-KR" sz="1100">
                <a:solidFill>
                  <a:srgbClr val="010101"/>
                </a:solidFill>
                <a:latin typeface="Courier New"/>
                <a:ea typeface="Courier New"/>
                <a:cs typeface="Courier New"/>
                <a:sym typeface="Courier New"/>
              </a:rPr>
              <a:t>)]</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f_min_price_1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f_min_reco_1[</a:t>
            </a:r>
            <a:r>
              <a:rPr lang="ko-KR" sz="1100">
                <a:solidFill>
                  <a:srgbClr val="0099CC"/>
                </a:solidFill>
                <a:latin typeface="Courier New"/>
                <a:ea typeface="Courier New"/>
                <a:cs typeface="Courier New"/>
                <a:sym typeface="Courier New"/>
              </a:rPr>
              <a:t>0</a:t>
            </a:r>
            <a:r>
              <a:rPr lang="ko-KR" sz="1100">
                <a:solidFill>
                  <a:srgbClr val="010101"/>
                </a:solidFill>
                <a:latin typeface="Courier New"/>
                <a:ea typeface="Courier New"/>
                <a:cs typeface="Courier New"/>
                <a:sym typeface="Courier New"/>
              </a:rPr>
              <a:t>][</a:t>
            </a:r>
            <a:r>
              <a:rPr lang="ko-KR" sz="1100">
                <a:solidFill>
                  <a:srgbClr val="A71D5D"/>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2</a:t>
            </a:r>
            <a:r>
              <a:rPr lang="ko-KR" sz="1100">
                <a:solidFill>
                  <a:srgbClr val="010101"/>
                </a:solidFill>
                <a:latin typeface="Courier New"/>
                <a:ea typeface="Courier New"/>
                <a:cs typeface="Courier New"/>
                <a:sym typeface="Courier New"/>
              </a:rPr>
              <a:t>]</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t/>
            </a:r>
            <a:endParaRPr sz="1100">
              <a:solidFill>
                <a:schemeClr val="lt2"/>
              </a:solidFill>
              <a:latin typeface="Courier New"/>
              <a:ea typeface="Courier New"/>
              <a:cs typeface="Courier New"/>
              <a:sym typeface="Courier New"/>
            </a:endParaRPr>
          </a:p>
        </p:txBody>
      </p:sp>
      <p:sp>
        <p:nvSpPr>
          <p:cNvPr id="434" name="Google Shape;434;g24a103a6fd0_8_24"/>
          <p:cNvSpPr txBox="1"/>
          <p:nvPr/>
        </p:nvSpPr>
        <p:spPr>
          <a:xfrm>
            <a:off x="7848700" y="971100"/>
            <a:ext cx="1213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lt1"/>
                </a:solidFill>
                <a:highlight>
                  <a:srgbClr val="7F7F7F"/>
                </a:highlight>
                <a:latin typeface="Nanum Gothic"/>
                <a:ea typeface="Nanum Gothic"/>
                <a:cs typeface="Nanum Gothic"/>
                <a:sym typeface="Nanum Gothic"/>
              </a:rPr>
              <a:t>최저가 로직</a:t>
            </a:r>
            <a:endParaRPr>
              <a:solidFill>
                <a:schemeClr val="lt1"/>
              </a:solidFill>
              <a:highlight>
                <a:srgbClr val="7F7F7F"/>
              </a:highlight>
              <a:latin typeface="Nanum Gothic"/>
              <a:ea typeface="Nanum Gothic"/>
              <a:cs typeface="Nanum Gothic"/>
              <a:sym typeface="Nanum Gothic"/>
            </a:endParaRPr>
          </a:p>
        </p:txBody>
      </p:sp>
      <p:sp>
        <p:nvSpPr>
          <p:cNvPr id="435" name="Google Shape;435;g24a103a6fd0_8_24"/>
          <p:cNvSpPr txBox="1"/>
          <p:nvPr/>
        </p:nvSpPr>
        <p:spPr>
          <a:xfrm>
            <a:off x="7848700" y="3602400"/>
            <a:ext cx="1213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lt1"/>
                </a:solidFill>
                <a:highlight>
                  <a:srgbClr val="7F7F7F"/>
                </a:highlight>
                <a:latin typeface="Nanum Gothic"/>
                <a:ea typeface="Nanum Gothic"/>
                <a:cs typeface="Nanum Gothic"/>
                <a:sym typeface="Nanum Gothic"/>
              </a:rPr>
              <a:t>최고가 로직</a:t>
            </a:r>
            <a:endParaRPr>
              <a:solidFill>
                <a:schemeClr val="lt1"/>
              </a:solidFill>
              <a:highlight>
                <a:srgbClr val="7F7F7F"/>
              </a:highlight>
              <a:latin typeface="Nanum Gothic"/>
              <a:ea typeface="Nanum Gothic"/>
              <a:cs typeface="Nanum Gothic"/>
              <a:sym typeface="Nanum Gothic"/>
            </a:endParaRPr>
          </a:p>
        </p:txBody>
      </p:sp>
      <p:sp>
        <p:nvSpPr>
          <p:cNvPr id="436" name="Google Shape;436;g24a103a6fd0_8_24"/>
          <p:cNvSpPr txBox="1"/>
          <p:nvPr/>
        </p:nvSpPr>
        <p:spPr>
          <a:xfrm>
            <a:off x="2955675" y="3602400"/>
            <a:ext cx="12132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lt1"/>
                </a:solidFill>
                <a:highlight>
                  <a:srgbClr val="7F7F7F"/>
                </a:highlight>
                <a:latin typeface="Nanum Gothic"/>
                <a:ea typeface="Nanum Gothic"/>
                <a:cs typeface="Nanum Gothic"/>
                <a:sym typeface="Nanum Gothic"/>
              </a:rPr>
              <a:t>평균</a:t>
            </a:r>
            <a:r>
              <a:rPr lang="ko-KR">
                <a:solidFill>
                  <a:schemeClr val="lt1"/>
                </a:solidFill>
                <a:highlight>
                  <a:srgbClr val="7F7F7F"/>
                </a:highlight>
                <a:latin typeface="Nanum Gothic"/>
                <a:ea typeface="Nanum Gothic"/>
                <a:cs typeface="Nanum Gothic"/>
                <a:sym typeface="Nanum Gothic"/>
              </a:rPr>
              <a:t>가 로직</a:t>
            </a:r>
            <a:endParaRPr>
              <a:solidFill>
                <a:schemeClr val="lt1"/>
              </a:solidFill>
              <a:highlight>
                <a:srgbClr val="7F7F7F"/>
              </a:highlight>
              <a:latin typeface="Nanum Gothic"/>
              <a:ea typeface="Nanum Gothic"/>
              <a:cs typeface="Nanum Gothic"/>
              <a:sym typeface="Nanum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440" name="Shape 440"/>
        <p:cNvGrpSpPr/>
        <p:nvPr/>
      </p:nvGrpSpPr>
      <p:grpSpPr>
        <a:xfrm>
          <a:off x="0" y="0"/>
          <a:ext cx="0" cy="0"/>
          <a:chOff x="0" y="0"/>
          <a:chExt cx="0" cy="0"/>
        </a:xfrm>
      </p:grpSpPr>
      <p:sp>
        <p:nvSpPr>
          <p:cNvPr id="441" name="Google Shape;441;g24a103a6fd0_8_72"/>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24a103a6fd0_8_72"/>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웹 app 프레임워크 &amp; 서비스</a:t>
            </a:r>
            <a:endParaRPr sz="1200">
              <a:latin typeface="Nanum Gothic"/>
              <a:ea typeface="Nanum Gothic"/>
              <a:cs typeface="Nanum Gothic"/>
              <a:sym typeface="Nanum Gothic"/>
            </a:endParaRPr>
          </a:p>
        </p:txBody>
      </p:sp>
      <p:sp>
        <p:nvSpPr>
          <p:cNvPr id="443" name="Google Shape;443;g24a103a6fd0_8_72"/>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444" name="Google Shape;444;g24a103a6fd0_8_72"/>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445" name="Google Shape;445;g24a103a6fd0_8_72"/>
          <p:cNvSpPr txBox="1"/>
          <p:nvPr/>
        </p:nvSpPr>
        <p:spPr>
          <a:xfrm>
            <a:off x="1673725" y="1544213"/>
            <a:ext cx="8843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사용자가 선택한 항공권, 호텔, 렌터카에 대한 상세 정보, 확인할 수 있는 페이지</a:t>
            </a:r>
            <a:endParaRPr sz="15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 </a:t>
            </a:r>
            <a:endParaRPr sz="15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항공권: 공항, 이착륙 시간, 좌석 등급, 가격, 이미지 제공</a:t>
            </a:r>
            <a:endParaRPr sz="1500">
              <a:solidFill>
                <a:srgbClr val="3F3F3F"/>
              </a:solidFill>
              <a:latin typeface="Nanum Gothic"/>
              <a:ea typeface="Nanum Gothic"/>
              <a:cs typeface="Nanum Gothic"/>
              <a:sym typeface="Nanum Gothic"/>
            </a:endParaRPr>
          </a:p>
        </p:txBody>
      </p:sp>
      <p:sp>
        <p:nvSpPr>
          <p:cNvPr id="446" name="Google Shape;446;g24a103a6fd0_8_72"/>
          <p:cNvSpPr/>
          <p:nvPr/>
        </p:nvSpPr>
        <p:spPr>
          <a:xfrm>
            <a:off x="9890525" y="468425"/>
            <a:ext cx="1054200" cy="305400"/>
          </a:xfrm>
          <a:prstGeom prst="rect">
            <a:avLst/>
          </a:prstGeom>
          <a:solidFill>
            <a:srgbClr val="C7E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24a103a6fd0_8_72"/>
          <p:cNvSpPr txBox="1"/>
          <p:nvPr/>
        </p:nvSpPr>
        <p:spPr>
          <a:xfrm>
            <a:off x="7863125"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448" name="Google Shape;448;g24a103a6fd0_8_72"/>
          <p:cNvSpPr txBox="1"/>
          <p:nvPr/>
        </p:nvSpPr>
        <p:spPr>
          <a:xfrm>
            <a:off x="9441550"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449" name="Google Shape;449;g24a103a6fd0_8_72"/>
          <p:cNvSpPr txBox="1"/>
          <p:nvPr/>
        </p:nvSpPr>
        <p:spPr>
          <a:xfrm>
            <a:off x="649512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메인 페이지</a:t>
            </a:r>
            <a:endParaRPr sz="1200">
              <a:latin typeface="Nanum Gothic"/>
              <a:ea typeface="Nanum Gothic"/>
              <a:cs typeface="Nanum Gothic"/>
              <a:sym typeface="Nanum Gothic"/>
            </a:endParaRPr>
          </a:p>
        </p:txBody>
      </p:sp>
      <p:sp>
        <p:nvSpPr>
          <p:cNvPr id="450" name="Google Shape;450;g24a103a6fd0_8_72"/>
          <p:cNvSpPr txBox="1"/>
          <p:nvPr/>
        </p:nvSpPr>
        <p:spPr>
          <a:xfrm>
            <a:off x="8091700"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결과 페이지</a:t>
            </a:r>
            <a:endParaRPr sz="1200">
              <a:latin typeface="Nanum Gothic"/>
              <a:ea typeface="Nanum Gothic"/>
              <a:cs typeface="Nanum Gothic"/>
              <a:sym typeface="Nanum Gothic"/>
            </a:endParaRPr>
          </a:p>
        </p:txBody>
      </p:sp>
      <p:sp>
        <p:nvSpPr>
          <p:cNvPr id="451" name="Google Shape;451;g24a103a6fd0_8_72"/>
          <p:cNvSpPr txBox="1"/>
          <p:nvPr/>
        </p:nvSpPr>
        <p:spPr>
          <a:xfrm>
            <a:off x="968827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세부 페이지</a:t>
            </a:r>
            <a:endParaRPr sz="1200">
              <a:latin typeface="Nanum Gothic"/>
              <a:ea typeface="Nanum Gothic"/>
              <a:cs typeface="Nanum Gothic"/>
              <a:sym typeface="Nanum Gothic"/>
            </a:endParaRPr>
          </a:p>
        </p:txBody>
      </p:sp>
      <p:sp>
        <p:nvSpPr>
          <p:cNvPr id="452" name="Google Shape;452;g24a103a6fd0_8_72"/>
          <p:cNvSpPr/>
          <p:nvPr/>
        </p:nvSpPr>
        <p:spPr>
          <a:xfrm>
            <a:off x="5879200" y="2805000"/>
            <a:ext cx="6083100" cy="30801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24a103a6fd0_8_72"/>
          <p:cNvSpPr txBox="1"/>
          <p:nvPr/>
        </p:nvSpPr>
        <p:spPr>
          <a:xfrm>
            <a:off x="5879200" y="2805000"/>
            <a:ext cx="6083100" cy="3080100"/>
          </a:xfrm>
          <a:prstGeom prst="rect">
            <a:avLst/>
          </a:prstGeom>
          <a:noFill/>
          <a:ln>
            <a:noFill/>
          </a:ln>
        </p:spPr>
        <p:txBody>
          <a:bodyPr anchorCtr="0" anchor="t" bIns="91425" lIns="91425" spcFirstLastPara="1" rIns="91425" wrap="square" tIns="91425">
            <a:spAutoFit/>
          </a:bodyPr>
          <a:lstStyle/>
          <a:p>
            <a:pPr indent="0" lvl="0" marL="63500" marR="63500" rtl="0" algn="l">
              <a:lnSpc>
                <a:spcPct val="115000"/>
              </a:lnSpc>
              <a:spcBef>
                <a:spcPts val="0"/>
              </a:spcBef>
              <a:spcAft>
                <a:spcPts val="0"/>
              </a:spcAft>
              <a:buNone/>
            </a:pPr>
            <a:r>
              <a:rPr lang="ko-KR" sz="1100">
                <a:solidFill>
                  <a:schemeClr val="lt2"/>
                </a:solidFill>
                <a:latin typeface="Courier New"/>
                <a:ea typeface="Courier New"/>
                <a:cs typeface="Courier New"/>
                <a:sym typeface="Courier New"/>
              </a:rPr>
              <a:t># 항공편 추천</a:t>
            </a:r>
            <a:endParaRPr sz="1050">
              <a:solidFill>
                <a:srgbClr val="CCCCCC"/>
              </a:solidFill>
              <a:highlight>
                <a:srgbClr val="1F1F1F"/>
              </a:highlight>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@app.route(</a:t>
            </a:r>
            <a:r>
              <a:rPr lang="ko-KR" sz="1100">
                <a:solidFill>
                  <a:srgbClr val="63A35C"/>
                </a:solidFill>
                <a:latin typeface="Courier New"/>
                <a:ea typeface="Courier New"/>
                <a:cs typeface="Courier New"/>
                <a:sym typeface="Courier New"/>
              </a:rPr>
              <a:t>‘/flight_min’</a:t>
            </a:r>
            <a:r>
              <a:rPr lang="ko-KR" sz="1100">
                <a:solidFill>
                  <a:srgbClr val="010101"/>
                </a:solidFill>
                <a:latin typeface="Courier New"/>
                <a:ea typeface="Courier New"/>
                <a:cs typeface="Courier New"/>
                <a:sym typeface="Courier New"/>
              </a:rPr>
              <a:t>)</a:t>
            </a:r>
            <a:endParaRPr sz="1100">
              <a:solidFill>
                <a:srgbClr val="010101"/>
              </a:solidFill>
              <a:latin typeface="Courier New"/>
              <a:ea typeface="Courier New"/>
              <a:cs typeface="Courier New"/>
              <a:sym typeface="Courier New"/>
            </a:endParaRPr>
          </a:p>
          <a:p>
            <a:pPr indent="0" lvl="0" marL="0" marR="63500" rtl="0" algn="l">
              <a:lnSpc>
                <a:spcPct val="115000"/>
              </a:lnSpc>
              <a:spcBef>
                <a:spcPts val="0"/>
              </a:spcBef>
              <a:spcAft>
                <a:spcPts val="0"/>
              </a:spcAft>
              <a:buNone/>
            </a:pPr>
            <a:r>
              <a:t/>
            </a:r>
            <a:endParaRPr sz="1100">
              <a:solidFill>
                <a:srgbClr val="A71D5D"/>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A71D5D"/>
                </a:solidFill>
                <a:latin typeface="Courier New"/>
                <a:ea typeface="Courier New"/>
                <a:cs typeface="Courier New"/>
                <a:sym typeface="Courier New"/>
              </a:rPr>
              <a:t>def</a:t>
            </a:r>
            <a:r>
              <a:rPr lang="ko-KR" sz="1100">
                <a:solidFill>
                  <a:srgbClr val="010101"/>
                </a:solidFill>
                <a:latin typeface="Courier New"/>
                <a:ea typeface="Courier New"/>
                <a:cs typeface="Courier New"/>
                <a:sym typeface="Courier New"/>
              </a:rPr>
              <a:t> flight_min():</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global f_min_reco_1, f_min_reco_2</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f_min_dict_1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f_make_dict(f_min_reco_1)</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f_min_dict_2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f_make_dict(f_min_reco_2)</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show_num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min(</a:t>
            </a:r>
            <a:r>
              <a:rPr lang="ko-KR" sz="1100">
                <a:solidFill>
                  <a:srgbClr val="066DE2"/>
                </a:solidFill>
                <a:latin typeface="Courier New"/>
                <a:ea typeface="Courier New"/>
                <a:cs typeface="Courier New"/>
                <a:sym typeface="Courier New"/>
              </a:rPr>
              <a:t>len</a:t>
            </a:r>
            <a:r>
              <a:rPr lang="ko-KR" sz="1100">
                <a:solidFill>
                  <a:srgbClr val="010101"/>
                </a:solidFill>
                <a:latin typeface="Courier New"/>
                <a:ea typeface="Courier New"/>
                <a:cs typeface="Courier New"/>
                <a:sym typeface="Courier New"/>
              </a:rPr>
              <a:t>(f_min_dict_1[</a:t>
            </a:r>
            <a:r>
              <a:rPr lang="ko-KR" sz="1100">
                <a:solidFill>
                  <a:srgbClr val="0099CC"/>
                </a:solidFill>
                <a:latin typeface="Courier New"/>
                <a:ea typeface="Courier New"/>
                <a:cs typeface="Courier New"/>
                <a:sym typeface="Courier New"/>
              </a:rPr>
              <a:t>2</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len</a:t>
            </a:r>
            <a:r>
              <a:rPr lang="ko-KR" sz="1100">
                <a:solidFill>
                  <a:srgbClr val="010101"/>
                </a:solidFill>
                <a:latin typeface="Courier New"/>
                <a:ea typeface="Courier New"/>
                <a:cs typeface="Courier New"/>
                <a:sym typeface="Courier New"/>
              </a:rPr>
              <a:t>(f_min_dict_2[</a:t>
            </a:r>
            <a:r>
              <a:rPr lang="ko-KR" sz="1100">
                <a:solidFill>
                  <a:srgbClr val="0099CC"/>
                </a:solidFill>
                <a:latin typeface="Courier New"/>
                <a:ea typeface="Courier New"/>
                <a:cs typeface="Courier New"/>
                <a:sym typeface="Courier New"/>
              </a:rPr>
              <a:t>2</a:t>
            </a: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099CC"/>
                </a:solidFill>
                <a:latin typeface="Courier New"/>
                <a:ea typeface="Courier New"/>
                <a:cs typeface="Courier New"/>
                <a:sym typeface="Courier New"/>
              </a:rPr>
              <a:t>1</a:t>
            </a:r>
            <a:endParaRPr sz="1100">
              <a:solidFill>
                <a:srgbClr val="0099C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repeat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range</a:t>
            </a:r>
            <a:r>
              <a:rPr lang="ko-KR" sz="1100">
                <a:solidFill>
                  <a:srgbClr val="010101"/>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1</a:t>
            </a:r>
            <a:r>
              <a:rPr lang="ko-KR" sz="1100">
                <a:solidFill>
                  <a:srgbClr val="010101"/>
                </a:solidFill>
                <a:latin typeface="Courier New"/>
                <a:ea typeface="Courier New"/>
                <a:cs typeface="Courier New"/>
                <a:sym typeface="Courier New"/>
              </a:rPr>
              <a:t>, show_num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099CC"/>
                </a:solidFill>
                <a:latin typeface="Courier New"/>
                <a:ea typeface="Courier New"/>
                <a:cs typeface="Courier New"/>
                <a:sym typeface="Courier New"/>
              </a:rPr>
              <a:t>1</a:t>
            </a:r>
            <a:r>
              <a:rPr lang="ko-KR" sz="1100">
                <a:solidFill>
                  <a:srgbClr val="010101"/>
                </a:solidFill>
                <a:latin typeface="Courier New"/>
                <a:ea typeface="Courier New"/>
                <a:cs typeface="Courier New"/>
                <a:sym typeface="Courier New"/>
              </a:rPr>
              <a:t>)</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schedule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str</a:t>
            </a:r>
            <a:r>
              <a:rPr lang="ko-KR" sz="1100">
                <a:solidFill>
                  <a:srgbClr val="010101"/>
                </a:solidFill>
                <a:latin typeface="Courier New"/>
                <a:ea typeface="Courier New"/>
                <a:cs typeface="Courier New"/>
                <a:sym typeface="Courier New"/>
              </a:rPr>
              <a:t>(</a:t>
            </a:r>
            <a:r>
              <a:rPr lang="ko-KR" sz="1100">
                <a:solidFill>
                  <a:srgbClr val="066DE2"/>
                </a:solidFill>
                <a:latin typeface="Courier New"/>
                <a:ea typeface="Courier New"/>
                <a:cs typeface="Courier New"/>
                <a:sym typeface="Courier New"/>
              </a:rPr>
              <a:t>int</a:t>
            </a:r>
            <a:r>
              <a:rPr lang="ko-KR" sz="1100">
                <a:solidFill>
                  <a:srgbClr val="010101"/>
                </a:solidFill>
                <a:latin typeface="Courier New"/>
                <a:ea typeface="Courier New"/>
                <a:cs typeface="Courier New"/>
                <a:sym typeface="Courier New"/>
              </a:rPr>
              <a:t>(f_min_dict_2[</a:t>
            </a:r>
            <a:r>
              <a:rPr lang="ko-KR" sz="1100">
                <a:solidFill>
                  <a:srgbClr val="0099CC"/>
                </a:solidFill>
                <a:latin typeface="Courier New"/>
                <a:ea typeface="Courier New"/>
                <a:cs typeface="Courier New"/>
                <a:sym typeface="Courier New"/>
              </a:rPr>
              <a:t>0</a:t>
            </a:r>
            <a:r>
              <a:rPr lang="ko-KR" sz="1100">
                <a:solidFill>
                  <a:srgbClr val="010101"/>
                </a:solidFill>
                <a:latin typeface="Courier New"/>
                <a:ea typeface="Courier New"/>
                <a:cs typeface="Courier New"/>
                <a:sym typeface="Courier New"/>
              </a:rPr>
              <a:t>][</a:t>
            </a:r>
            <a:r>
              <a:rPr lang="ko-KR" sz="1100">
                <a:solidFill>
                  <a:srgbClr val="A71D5D"/>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2</a:t>
            </a: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int</a:t>
            </a:r>
            <a:r>
              <a:rPr lang="ko-KR" sz="1100">
                <a:solidFill>
                  <a:srgbClr val="010101"/>
                </a:solidFill>
                <a:latin typeface="Courier New"/>
                <a:ea typeface="Courier New"/>
                <a:cs typeface="Courier New"/>
                <a:sym typeface="Courier New"/>
              </a:rPr>
              <a:t>(f_min_dict_1[</a:t>
            </a:r>
            <a:r>
              <a:rPr lang="ko-KR" sz="1100">
                <a:solidFill>
                  <a:srgbClr val="0099CC"/>
                </a:solidFill>
                <a:latin typeface="Courier New"/>
                <a:ea typeface="Courier New"/>
                <a:cs typeface="Courier New"/>
                <a:sym typeface="Courier New"/>
              </a:rPr>
              <a:t>0</a:t>
            </a:r>
            <a:r>
              <a:rPr lang="ko-KR" sz="1100">
                <a:solidFill>
                  <a:srgbClr val="010101"/>
                </a:solidFill>
                <a:latin typeface="Courier New"/>
                <a:ea typeface="Courier New"/>
                <a:cs typeface="Courier New"/>
                <a:sym typeface="Courier New"/>
              </a:rPr>
              <a:t>][</a:t>
            </a:r>
            <a:r>
              <a:rPr lang="ko-KR" sz="1100">
                <a:solidFill>
                  <a:srgbClr val="A71D5D"/>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2</a:t>
            </a: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63A35C"/>
                </a:solidFill>
                <a:latin typeface="Courier New"/>
                <a:ea typeface="Courier New"/>
                <a:cs typeface="Courier New"/>
                <a:sym typeface="Courier New"/>
              </a:rPr>
              <a:t>'박 '</a:t>
            </a: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str</a:t>
            </a:r>
            <a:r>
              <a:rPr lang="ko-KR" sz="1100">
                <a:solidFill>
                  <a:srgbClr val="010101"/>
                </a:solidFill>
                <a:latin typeface="Courier New"/>
                <a:ea typeface="Courier New"/>
                <a:cs typeface="Courier New"/>
                <a:sym typeface="Courier New"/>
              </a:rPr>
              <a:t>(</a:t>
            </a:r>
            <a:r>
              <a:rPr lang="ko-KR" sz="1100">
                <a:solidFill>
                  <a:srgbClr val="066DE2"/>
                </a:solidFill>
                <a:latin typeface="Courier New"/>
                <a:ea typeface="Courier New"/>
                <a:cs typeface="Courier New"/>
                <a:sym typeface="Courier New"/>
              </a:rPr>
              <a:t>int</a:t>
            </a:r>
            <a:r>
              <a:rPr lang="ko-KR" sz="1100">
                <a:solidFill>
                  <a:srgbClr val="010101"/>
                </a:solidFill>
                <a:latin typeface="Courier New"/>
                <a:ea typeface="Courier New"/>
                <a:cs typeface="Courier New"/>
                <a:sym typeface="Courier New"/>
              </a:rPr>
              <a:t>(f_min_dict_2[</a:t>
            </a:r>
            <a:r>
              <a:rPr lang="ko-KR" sz="1100">
                <a:solidFill>
                  <a:srgbClr val="0099CC"/>
                </a:solidFill>
                <a:latin typeface="Courier New"/>
                <a:ea typeface="Courier New"/>
                <a:cs typeface="Courier New"/>
                <a:sym typeface="Courier New"/>
              </a:rPr>
              <a:t>0</a:t>
            </a:r>
            <a:r>
              <a:rPr lang="ko-KR" sz="1100">
                <a:solidFill>
                  <a:srgbClr val="010101"/>
                </a:solidFill>
                <a:latin typeface="Courier New"/>
                <a:ea typeface="Courier New"/>
                <a:cs typeface="Courier New"/>
                <a:sym typeface="Courier New"/>
              </a:rPr>
              <a:t>][</a:t>
            </a:r>
            <a:r>
              <a:rPr lang="ko-KR" sz="1100">
                <a:solidFill>
                  <a:srgbClr val="A71D5D"/>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2</a:t>
            </a: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int</a:t>
            </a:r>
            <a:r>
              <a:rPr lang="ko-KR" sz="1100">
                <a:solidFill>
                  <a:srgbClr val="010101"/>
                </a:solidFill>
                <a:latin typeface="Courier New"/>
                <a:ea typeface="Courier New"/>
                <a:cs typeface="Courier New"/>
                <a:sym typeface="Courier New"/>
              </a:rPr>
              <a:t>(f_min_dict_1[</a:t>
            </a:r>
            <a:r>
              <a:rPr lang="ko-KR" sz="1100">
                <a:solidFill>
                  <a:srgbClr val="0099CC"/>
                </a:solidFill>
                <a:latin typeface="Courier New"/>
                <a:ea typeface="Courier New"/>
                <a:cs typeface="Courier New"/>
                <a:sym typeface="Courier New"/>
              </a:rPr>
              <a:t>0</a:t>
            </a:r>
            <a:r>
              <a:rPr lang="ko-KR" sz="1100">
                <a:solidFill>
                  <a:srgbClr val="010101"/>
                </a:solidFill>
                <a:latin typeface="Courier New"/>
                <a:ea typeface="Courier New"/>
                <a:cs typeface="Courier New"/>
                <a:sym typeface="Courier New"/>
              </a:rPr>
              <a:t>][</a:t>
            </a:r>
            <a:r>
              <a:rPr lang="ko-KR" sz="1100">
                <a:solidFill>
                  <a:srgbClr val="A71D5D"/>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2</a:t>
            </a: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099CC"/>
                </a:solidFill>
                <a:latin typeface="Courier New"/>
                <a:ea typeface="Courier New"/>
                <a:cs typeface="Courier New"/>
                <a:sym typeface="Courier New"/>
              </a:rPr>
              <a:t>1</a:t>
            </a: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63A35C"/>
                </a:solidFill>
                <a:latin typeface="Courier New"/>
                <a:ea typeface="Courier New"/>
                <a:cs typeface="Courier New"/>
                <a:sym typeface="Courier New"/>
              </a:rPr>
              <a:t>'일'</a:t>
            </a:r>
            <a:endParaRPr sz="1100">
              <a:solidFill>
                <a:srgbClr val="63A35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return</a:t>
            </a:r>
            <a:r>
              <a:rPr lang="ko-KR" sz="1100">
                <a:solidFill>
                  <a:srgbClr val="010101"/>
                </a:solidFill>
                <a:latin typeface="Courier New"/>
                <a:ea typeface="Courier New"/>
                <a:cs typeface="Courier New"/>
                <a:sym typeface="Courier New"/>
              </a:rPr>
              <a:t> render_template(</a:t>
            </a:r>
            <a:r>
              <a:rPr lang="ko-KR" sz="1100">
                <a:solidFill>
                  <a:srgbClr val="63A35C"/>
                </a:solidFill>
                <a:latin typeface="Courier New"/>
                <a:ea typeface="Courier New"/>
                <a:cs typeface="Courier New"/>
                <a:sym typeface="Courier New"/>
              </a:rPr>
              <a:t>'min_flight.html'</a:t>
            </a:r>
            <a:r>
              <a:rPr lang="ko-KR" sz="1100">
                <a:solidFill>
                  <a:srgbClr val="010101"/>
                </a:solidFill>
                <a:latin typeface="Courier New"/>
                <a:ea typeface="Courier New"/>
                <a:cs typeface="Courier New"/>
                <a:sym typeface="Courier New"/>
              </a:rPr>
              <a:t>, f_min_dict_1</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f_min_dict_1, f_min_dict_2</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f_min_dict_2, show_num</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show_num, repeat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repeat, schedule</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schedule)</a:t>
            </a:r>
            <a:endParaRPr sz="1100">
              <a:solidFill>
                <a:schemeClr val="lt2"/>
              </a:solidFill>
              <a:latin typeface="Courier New"/>
              <a:ea typeface="Courier New"/>
              <a:cs typeface="Courier New"/>
              <a:sym typeface="Courier New"/>
            </a:endParaRPr>
          </a:p>
        </p:txBody>
      </p:sp>
      <p:pic>
        <p:nvPicPr>
          <p:cNvPr id="454" name="Google Shape;454;g24a103a6fd0_8_72"/>
          <p:cNvPicPr preferRelativeResize="0"/>
          <p:nvPr/>
        </p:nvPicPr>
        <p:blipFill>
          <a:blip r:embed="rId3">
            <a:alphaModFix/>
          </a:blip>
          <a:stretch>
            <a:fillRect/>
          </a:stretch>
        </p:blipFill>
        <p:spPr>
          <a:xfrm>
            <a:off x="291425" y="2485188"/>
            <a:ext cx="5487800" cy="3719724"/>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458" name="Shape 458"/>
        <p:cNvGrpSpPr/>
        <p:nvPr/>
      </p:nvGrpSpPr>
      <p:grpSpPr>
        <a:xfrm>
          <a:off x="0" y="0"/>
          <a:ext cx="0" cy="0"/>
          <a:chOff x="0" y="0"/>
          <a:chExt cx="0" cy="0"/>
        </a:xfrm>
      </p:grpSpPr>
      <p:sp>
        <p:nvSpPr>
          <p:cNvPr id="459" name="Google Shape;459;g24a103a6fd0_8_87"/>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24a103a6fd0_8_87"/>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웹 app 프레임워크 &amp; 서비스</a:t>
            </a:r>
            <a:endParaRPr sz="1200">
              <a:latin typeface="Nanum Gothic"/>
              <a:ea typeface="Nanum Gothic"/>
              <a:cs typeface="Nanum Gothic"/>
              <a:sym typeface="Nanum Gothic"/>
            </a:endParaRPr>
          </a:p>
        </p:txBody>
      </p:sp>
      <p:sp>
        <p:nvSpPr>
          <p:cNvPr id="461" name="Google Shape;461;g24a103a6fd0_8_87"/>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462" name="Google Shape;462;g24a103a6fd0_8_87"/>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463" name="Google Shape;463;g24a103a6fd0_8_87"/>
          <p:cNvSpPr txBox="1"/>
          <p:nvPr/>
        </p:nvSpPr>
        <p:spPr>
          <a:xfrm>
            <a:off x="1673725" y="1544213"/>
            <a:ext cx="8843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사용자가 선택한 항공권, 호텔, 렌터카에 대한 상세 정보, 확인할 수 있는 페이지</a:t>
            </a:r>
            <a:endParaRPr sz="15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 </a:t>
            </a:r>
            <a:endParaRPr sz="15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호텔 : 호텔명, 평점, 성급, 가격 등 정보 제공</a:t>
            </a:r>
            <a:endParaRPr sz="1500">
              <a:solidFill>
                <a:srgbClr val="3F3F3F"/>
              </a:solidFill>
              <a:latin typeface="Nanum Gothic"/>
              <a:ea typeface="Nanum Gothic"/>
              <a:cs typeface="Nanum Gothic"/>
              <a:sym typeface="Nanum Gothic"/>
            </a:endParaRPr>
          </a:p>
        </p:txBody>
      </p:sp>
      <p:sp>
        <p:nvSpPr>
          <p:cNvPr id="464" name="Google Shape;464;g24a103a6fd0_8_87"/>
          <p:cNvSpPr/>
          <p:nvPr/>
        </p:nvSpPr>
        <p:spPr>
          <a:xfrm>
            <a:off x="9890525" y="468425"/>
            <a:ext cx="1054200" cy="305400"/>
          </a:xfrm>
          <a:prstGeom prst="rect">
            <a:avLst/>
          </a:prstGeom>
          <a:solidFill>
            <a:srgbClr val="C7E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24a103a6fd0_8_87"/>
          <p:cNvSpPr txBox="1"/>
          <p:nvPr/>
        </p:nvSpPr>
        <p:spPr>
          <a:xfrm>
            <a:off x="7863125"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466" name="Google Shape;466;g24a103a6fd0_8_87"/>
          <p:cNvSpPr txBox="1"/>
          <p:nvPr/>
        </p:nvSpPr>
        <p:spPr>
          <a:xfrm>
            <a:off x="9441550"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467" name="Google Shape;467;g24a103a6fd0_8_87"/>
          <p:cNvSpPr txBox="1"/>
          <p:nvPr/>
        </p:nvSpPr>
        <p:spPr>
          <a:xfrm>
            <a:off x="649512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메인 페이지</a:t>
            </a:r>
            <a:endParaRPr sz="1200">
              <a:latin typeface="Nanum Gothic"/>
              <a:ea typeface="Nanum Gothic"/>
              <a:cs typeface="Nanum Gothic"/>
              <a:sym typeface="Nanum Gothic"/>
            </a:endParaRPr>
          </a:p>
        </p:txBody>
      </p:sp>
      <p:sp>
        <p:nvSpPr>
          <p:cNvPr id="468" name="Google Shape;468;g24a103a6fd0_8_87"/>
          <p:cNvSpPr txBox="1"/>
          <p:nvPr/>
        </p:nvSpPr>
        <p:spPr>
          <a:xfrm>
            <a:off x="8091700"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결과 페이지</a:t>
            </a:r>
            <a:endParaRPr sz="1200">
              <a:latin typeface="Nanum Gothic"/>
              <a:ea typeface="Nanum Gothic"/>
              <a:cs typeface="Nanum Gothic"/>
              <a:sym typeface="Nanum Gothic"/>
            </a:endParaRPr>
          </a:p>
        </p:txBody>
      </p:sp>
      <p:sp>
        <p:nvSpPr>
          <p:cNvPr id="469" name="Google Shape;469;g24a103a6fd0_8_87"/>
          <p:cNvSpPr txBox="1"/>
          <p:nvPr/>
        </p:nvSpPr>
        <p:spPr>
          <a:xfrm>
            <a:off x="968827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세부 페이지</a:t>
            </a:r>
            <a:endParaRPr sz="1200">
              <a:latin typeface="Nanum Gothic"/>
              <a:ea typeface="Nanum Gothic"/>
              <a:cs typeface="Nanum Gothic"/>
              <a:sym typeface="Nanum Gothic"/>
            </a:endParaRPr>
          </a:p>
        </p:txBody>
      </p:sp>
      <p:sp>
        <p:nvSpPr>
          <p:cNvPr id="470" name="Google Shape;470;g24a103a6fd0_8_87"/>
          <p:cNvSpPr/>
          <p:nvPr/>
        </p:nvSpPr>
        <p:spPr>
          <a:xfrm>
            <a:off x="5803000" y="2805000"/>
            <a:ext cx="6083100" cy="30111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4a103a6fd0_8_87"/>
          <p:cNvSpPr txBox="1"/>
          <p:nvPr/>
        </p:nvSpPr>
        <p:spPr>
          <a:xfrm>
            <a:off x="5802925" y="2871100"/>
            <a:ext cx="6083100" cy="2301000"/>
          </a:xfrm>
          <a:prstGeom prst="rect">
            <a:avLst/>
          </a:prstGeom>
          <a:noFill/>
          <a:ln>
            <a:noFill/>
          </a:ln>
        </p:spPr>
        <p:txBody>
          <a:bodyPr anchorCtr="0" anchor="t" bIns="91425" lIns="91425" spcFirstLastPara="1" rIns="91425" wrap="square" tIns="91425">
            <a:spAutoFit/>
          </a:bodyPr>
          <a:lstStyle/>
          <a:p>
            <a:pPr indent="0" lvl="0" marL="63500" marR="63500" rtl="0" algn="l">
              <a:lnSpc>
                <a:spcPct val="115000"/>
              </a:lnSpc>
              <a:spcBef>
                <a:spcPts val="0"/>
              </a:spcBef>
              <a:spcAft>
                <a:spcPts val="0"/>
              </a:spcAft>
              <a:buNone/>
            </a:pPr>
            <a:r>
              <a:rPr lang="ko-KR" sz="1100">
                <a:solidFill>
                  <a:schemeClr val="lt2"/>
                </a:solidFill>
                <a:latin typeface="Courier New"/>
                <a:ea typeface="Courier New"/>
                <a:cs typeface="Courier New"/>
                <a:sym typeface="Courier New"/>
              </a:rPr>
              <a:t># 호텔 추천</a:t>
            </a:r>
            <a:endParaRPr sz="1100">
              <a:solidFill>
                <a:schemeClr val="lt2"/>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@app.route(</a:t>
            </a:r>
            <a:r>
              <a:rPr lang="ko-KR" sz="1100">
                <a:solidFill>
                  <a:srgbClr val="63A35C"/>
                </a:solidFill>
                <a:latin typeface="Courier New"/>
                <a:ea typeface="Courier New"/>
                <a:cs typeface="Courier New"/>
                <a:sym typeface="Courier New"/>
              </a:rPr>
              <a:t>‘/hotel_min’</a:t>
            </a:r>
            <a:r>
              <a:rPr lang="ko-KR" sz="1100">
                <a:solidFill>
                  <a:srgbClr val="010101"/>
                </a:solidFill>
                <a:latin typeface="Courier New"/>
                <a:ea typeface="Courier New"/>
                <a:cs typeface="Courier New"/>
                <a:sym typeface="Courier New"/>
              </a:rPr>
              <a:t>)</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A71D5D"/>
                </a:solidFill>
                <a:latin typeface="Courier New"/>
                <a:ea typeface="Courier New"/>
                <a:cs typeface="Courier New"/>
                <a:sym typeface="Courier New"/>
              </a:rPr>
              <a:t>def</a:t>
            </a:r>
            <a:r>
              <a:rPr lang="ko-KR" sz="1100">
                <a:solidFill>
                  <a:srgbClr val="010101"/>
                </a:solidFill>
                <a:latin typeface="Courier New"/>
                <a:ea typeface="Courier New"/>
                <a:cs typeface="Courier New"/>
                <a:sym typeface="Courier New"/>
              </a:rPr>
              <a:t> hotel_min():</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global h_min_reco</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h_min_dict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h_make_dict(h_min_reco)</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show_num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len</a:t>
            </a:r>
            <a:r>
              <a:rPr lang="ko-KR" sz="1100">
                <a:solidFill>
                  <a:srgbClr val="010101"/>
                </a:solidFill>
                <a:latin typeface="Courier New"/>
                <a:ea typeface="Courier New"/>
                <a:cs typeface="Courier New"/>
                <a:sym typeface="Courier New"/>
              </a:rPr>
              <a:t>(h_min_dict[</a:t>
            </a:r>
            <a:r>
              <a:rPr lang="ko-KR" sz="1100">
                <a:solidFill>
                  <a:srgbClr val="0099CC"/>
                </a:solidFill>
                <a:latin typeface="Courier New"/>
                <a:ea typeface="Courier New"/>
                <a:cs typeface="Courier New"/>
                <a:sym typeface="Courier New"/>
              </a:rPr>
              <a:t>5</a:t>
            </a: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099CC"/>
                </a:solidFill>
                <a:latin typeface="Courier New"/>
                <a:ea typeface="Courier New"/>
                <a:cs typeface="Courier New"/>
                <a:sym typeface="Courier New"/>
              </a:rPr>
              <a:t>1</a:t>
            </a:r>
            <a:endParaRPr sz="1100">
              <a:solidFill>
                <a:srgbClr val="0099C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repeat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range</a:t>
            </a:r>
            <a:r>
              <a:rPr lang="ko-KR" sz="1100">
                <a:solidFill>
                  <a:srgbClr val="010101"/>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1</a:t>
            </a:r>
            <a:r>
              <a:rPr lang="ko-KR" sz="1100">
                <a:solidFill>
                  <a:srgbClr val="010101"/>
                </a:solidFill>
                <a:latin typeface="Courier New"/>
                <a:ea typeface="Courier New"/>
                <a:cs typeface="Courier New"/>
                <a:sym typeface="Courier New"/>
              </a:rPr>
              <a:t>, show_num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099CC"/>
                </a:solidFill>
                <a:latin typeface="Courier New"/>
                <a:ea typeface="Courier New"/>
                <a:cs typeface="Courier New"/>
                <a:sym typeface="Courier New"/>
              </a:rPr>
              <a:t>1</a:t>
            </a:r>
            <a:r>
              <a:rPr lang="ko-KR" sz="1100">
                <a:solidFill>
                  <a:srgbClr val="010101"/>
                </a:solidFill>
                <a:latin typeface="Courier New"/>
                <a:ea typeface="Courier New"/>
                <a:cs typeface="Courier New"/>
                <a:sym typeface="Courier New"/>
              </a:rPr>
              <a:t>)</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schedule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h_min_dict[</a:t>
            </a:r>
            <a:r>
              <a:rPr lang="ko-KR" sz="1100">
                <a:solidFill>
                  <a:srgbClr val="0099CC"/>
                </a:solidFill>
                <a:latin typeface="Courier New"/>
                <a:ea typeface="Courier New"/>
                <a:cs typeface="Courier New"/>
                <a:sym typeface="Courier New"/>
              </a:rPr>
              <a:t>10</a:t>
            </a:r>
            <a:r>
              <a:rPr lang="ko-KR" sz="1100">
                <a:solidFill>
                  <a:srgbClr val="010101"/>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2</a:t>
            </a:r>
            <a:r>
              <a:rPr lang="ko-KR" sz="1100">
                <a:solidFill>
                  <a:srgbClr val="010101"/>
                </a:solidFill>
                <a:latin typeface="Courier New"/>
                <a:ea typeface="Courier New"/>
                <a:cs typeface="Courier New"/>
                <a:sym typeface="Courier New"/>
              </a:rPr>
              <a:t>]</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return</a:t>
            </a:r>
            <a:r>
              <a:rPr lang="ko-KR" sz="1100">
                <a:solidFill>
                  <a:srgbClr val="010101"/>
                </a:solidFill>
                <a:latin typeface="Courier New"/>
                <a:ea typeface="Courier New"/>
                <a:cs typeface="Courier New"/>
                <a:sym typeface="Courier New"/>
              </a:rPr>
              <a:t> render_template(</a:t>
            </a:r>
            <a:r>
              <a:rPr lang="ko-KR" sz="1100">
                <a:solidFill>
                  <a:srgbClr val="63A35C"/>
                </a:solidFill>
                <a:latin typeface="Courier New"/>
                <a:ea typeface="Courier New"/>
                <a:cs typeface="Courier New"/>
                <a:sym typeface="Courier New"/>
              </a:rPr>
              <a:t>'min_hotel.html'</a:t>
            </a:r>
            <a:r>
              <a:rPr lang="ko-KR" sz="1100">
                <a:solidFill>
                  <a:srgbClr val="010101"/>
                </a:solidFill>
                <a:latin typeface="Courier New"/>
                <a:ea typeface="Courier New"/>
                <a:cs typeface="Courier New"/>
                <a:sym typeface="Courier New"/>
              </a:rPr>
              <a:t>, h_min_dict</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h_min_dict, show_num</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show_num, repeat</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repeat, schedule</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schedule)</a:t>
            </a:r>
            <a:endParaRPr sz="1100">
              <a:solidFill>
                <a:srgbClr val="A71D5D"/>
              </a:solidFill>
              <a:latin typeface="Courier New"/>
              <a:ea typeface="Courier New"/>
              <a:cs typeface="Courier New"/>
              <a:sym typeface="Courier New"/>
            </a:endParaRPr>
          </a:p>
        </p:txBody>
      </p:sp>
      <p:pic>
        <p:nvPicPr>
          <p:cNvPr id="472" name="Google Shape;472;g24a103a6fd0_8_87"/>
          <p:cNvPicPr preferRelativeResize="0"/>
          <p:nvPr/>
        </p:nvPicPr>
        <p:blipFill>
          <a:blip r:embed="rId3">
            <a:alphaModFix/>
          </a:blip>
          <a:stretch>
            <a:fillRect/>
          </a:stretch>
        </p:blipFill>
        <p:spPr>
          <a:xfrm>
            <a:off x="391125" y="2474224"/>
            <a:ext cx="5284145" cy="3672649"/>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476" name="Shape 476"/>
        <p:cNvGrpSpPr/>
        <p:nvPr/>
      </p:nvGrpSpPr>
      <p:grpSpPr>
        <a:xfrm>
          <a:off x="0" y="0"/>
          <a:ext cx="0" cy="0"/>
          <a:chOff x="0" y="0"/>
          <a:chExt cx="0" cy="0"/>
        </a:xfrm>
      </p:grpSpPr>
      <p:sp>
        <p:nvSpPr>
          <p:cNvPr id="477" name="Google Shape;477;g24a103a6fd0_8_102"/>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24a103a6fd0_8_102"/>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웹 app 프레임워크 &amp; 서비스</a:t>
            </a:r>
            <a:endParaRPr sz="1200">
              <a:latin typeface="Nanum Gothic"/>
              <a:ea typeface="Nanum Gothic"/>
              <a:cs typeface="Nanum Gothic"/>
              <a:sym typeface="Nanum Gothic"/>
            </a:endParaRPr>
          </a:p>
        </p:txBody>
      </p:sp>
      <p:sp>
        <p:nvSpPr>
          <p:cNvPr id="479" name="Google Shape;479;g24a103a6fd0_8_102"/>
          <p:cNvSpPr txBox="1"/>
          <p:nvPr/>
        </p:nvSpPr>
        <p:spPr>
          <a:xfrm>
            <a:off x="686325" y="428675"/>
            <a:ext cx="469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480" name="Google Shape;480;g24a103a6fd0_8_102"/>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481" name="Google Shape;481;g24a103a6fd0_8_102"/>
          <p:cNvSpPr txBox="1"/>
          <p:nvPr/>
        </p:nvSpPr>
        <p:spPr>
          <a:xfrm>
            <a:off x="1673725" y="1544213"/>
            <a:ext cx="8843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사용자가 선택한 항공권, 호텔, 렌터카에 대한 상세 정보, 확인할 수 있는 페이지</a:t>
            </a:r>
            <a:endParaRPr sz="15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 </a:t>
            </a:r>
            <a:endParaRPr sz="15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lang="ko-KR" sz="1500">
                <a:solidFill>
                  <a:srgbClr val="3F3F3F"/>
                </a:solidFill>
                <a:latin typeface="Nanum Gothic"/>
                <a:ea typeface="Nanum Gothic"/>
                <a:cs typeface="Nanum Gothic"/>
                <a:sym typeface="Nanum Gothic"/>
              </a:rPr>
              <a:t>렌터카 : 차종, 유종, 인승, </a:t>
            </a:r>
            <a:r>
              <a:rPr lang="ko-KR" sz="1500">
                <a:solidFill>
                  <a:srgbClr val="3F3F3F"/>
                </a:solidFill>
                <a:latin typeface="Nanum Gothic"/>
                <a:ea typeface="Nanum Gothic"/>
                <a:cs typeface="Nanum Gothic"/>
                <a:sym typeface="Nanum Gothic"/>
              </a:rPr>
              <a:t>가격, </a:t>
            </a:r>
            <a:r>
              <a:rPr lang="ko-KR" sz="1500">
                <a:solidFill>
                  <a:srgbClr val="3F3F3F"/>
                </a:solidFill>
                <a:latin typeface="Nanum Gothic"/>
                <a:ea typeface="Nanum Gothic"/>
                <a:cs typeface="Nanum Gothic"/>
                <a:sym typeface="Nanum Gothic"/>
              </a:rPr>
              <a:t>이미지 정보 제공</a:t>
            </a:r>
            <a:endParaRPr sz="1500">
              <a:solidFill>
                <a:srgbClr val="3F3F3F"/>
              </a:solidFill>
              <a:latin typeface="Nanum Gothic"/>
              <a:ea typeface="Nanum Gothic"/>
              <a:cs typeface="Nanum Gothic"/>
              <a:sym typeface="Nanum Gothic"/>
            </a:endParaRPr>
          </a:p>
        </p:txBody>
      </p:sp>
      <p:sp>
        <p:nvSpPr>
          <p:cNvPr id="482" name="Google Shape;482;g24a103a6fd0_8_102"/>
          <p:cNvSpPr/>
          <p:nvPr/>
        </p:nvSpPr>
        <p:spPr>
          <a:xfrm>
            <a:off x="9890525" y="468425"/>
            <a:ext cx="1054200" cy="305400"/>
          </a:xfrm>
          <a:prstGeom prst="rect">
            <a:avLst/>
          </a:prstGeom>
          <a:solidFill>
            <a:srgbClr val="C7E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24a103a6fd0_8_102"/>
          <p:cNvSpPr txBox="1"/>
          <p:nvPr/>
        </p:nvSpPr>
        <p:spPr>
          <a:xfrm>
            <a:off x="7863125"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484" name="Google Shape;484;g24a103a6fd0_8_102"/>
          <p:cNvSpPr txBox="1"/>
          <p:nvPr/>
        </p:nvSpPr>
        <p:spPr>
          <a:xfrm>
            <a:off x="9441550" y="406400"/>
            <a:ext cx="4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616161"/>
                </a:solidFill>
                <a:latin typeface="Source Code Pro"/>
                <a:ea typeface="Source Code Pro"/>
                <a:cs typeface="Source Code Pro"/>
                <a:sym typeface="Source Code Pro"/>
              </a:rPr>
              <a:t>|</a:t>
            </a:r>
            <a:endParaRPr>
              <a:solidFill>
                <a:srgbClr val="616161"/>
              </a:solidFill>
              <a:latin typeface="Source Code Pro"/>
              <a:ea typeface="Source Code Pro"/>
              <a:cs typeface="Source Code Pro"/>
              <a:sym typeface="Source Code Pro"/>
            </a:endParaRPr>
          </a:p>
        </p:txBody>
      </p:sp>
      <p:sp>
        <p:nvSpPr>
          <p:cNvPr id="485" name="Google Shape;485;g24a103a6fd0_8_102"/>
          <p:cNvSpPr txBox="1"/>
          <p:nvPr/>
        </p:nvSpPr>
        <p:spPr>
          <a:xfrm>
            <a:off x="649512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메인 페이지</a:t>
            </a:r>
            <a:endParaRPr sz="1200">
              <a:latin typeface="Nanum Gothic"/>
              <a:ea typeface="Nanum Gothic"/>
              <a:cs typeface="Nanum Gothic"/>
              <a:sym typeface="Nanum Gothic"/>
            </a:endParaRPr>
          </a:p>
        </p:txBody>
      </p:sp>
      <p:sp>
        <p:nvSpPr>
          <p:cNvPr id="486" name="Google Shape;486;g24a103a6fd0_8_102"/>
          <p:cNvSpPr txBox="1"/>
          <p:nvPr/>
        </p:nvSpPr>
        <p:spPr>
          <a:xfrm>
            <a:off x="8091700"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결과 페이지</a:t>
            </a:r>
            <a:endParaRPr sz="1200">
              <a:latin typeface="Nanum Gothic"/>
              <a:ea typeface="Nanum Gothic"/>
              <a:cs typeface="Nanum Gothic"/>
              <a:sym typeface="Nanum Gothic"/>
            </a:endParaRPr>
          </a:p>
        </p:txBody>
      </p:sp>
      <p:sp>
        <p:nvSpPr>
          <p:cNvPr id="487" name="Google Shape;487;g24a103a6fd0_8_102"/>
          <p:cNvSpPr txBox="1"/>
          <p:nvPr/>
        </p:nvSpPr>
        <p:spPr>
          <a:xfrm>
            <a:off x="9688275" y="421025"/>
            <a:ext cx="144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A3838"/>
                </a:solidFill>
                <a:latin typeface="Nanum Gothic"/>
                <a:ea typeface="Nanum Gothic"/>
                <a:cs typeface="Nanum Gothic"/>
                <a:sym typeface="Nanum Gothic"/>
              </a:rPr>
              <a:t>세부 페이지</a:t>
            </a:r>
            <a:endParaRPr sz="1200">
              <a:latin typeface="Nanum Gothic"/>
              <a:ea typeface="Nanum Gothic"/>
              <a:cs typeface="Nanum Gothic"/>
              <a:sym typeface="Nanum Gothic"/>
            </a:endParaRPr>
          </a:p>
        </p:txBody>
      </p:sp>
      <p:sp>
        <p:nvSpPr>
          <p:cNvPr id="488" name="Google Shape;488;g24a103a6fd0_8_102"/>
          <p:cNvSpPr/>
          <p:nvPr/>
        </p:nvSpPr>
        <p:spPr>
          <a:xfrm>
            <a:off x="5803000" y="2805000"/>
            <a:ext cx="6083100" cy="30111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24a103a6fd0_8_102"/>
          <p:cNvSpPr txBox="1"/>
          <p:nvPr/>
        </p:nvSpPr>
        <p:spPr>
          <a:xfrm>
            <a:off x="5802925" y="2871100"/>
            <a:ext cx="6083100" cy="2301000"/>
          </a:xfrm>
          <a:prstGeom prst="rect">
            <a:avLst/>
          </a:prstGeom>
          <a:noFill/>
          <a:ln>
            <a:noFill/>
          </a:ln>
        </p:spPr>
        <p:txBody>
          <a:bodyPr anchorCtr="0" anchor="t" bIns="91425" lIns="91425" spcFirstLastPara="1" rIns="91425" wrap="square" tIns="91425">
            <a:spAutoFit/>
          </a:bodyPr>
          <a:lstStyle/>
          <a:p>
            <a:pPr indent="0" lvl="0" marL="63500" marR="63500" rtl="0" algn="l">
              <a:lnSpc>
                <a:spcPct val="115000"/>
              </a:lnSpc>
              <a:spcBef>
                <a:spcPts val="0"/>
              </a:spcBef>
              <a:spcAft>
                <a:spcPts val="0"/>
              </a:spcAft>
              <a:buNone/>
            </a:pPr>
            <a:r>
              <a:rPr lang="ko-KR" sz="1100">
                <a:solidFill>
                  <a:schemeClr val="lt2"/>
                </a:solidFill>
                <a:latin typeface="Courier New"/>
                <a:ea typeface="Courier New"/>
                <a:cs typeface="Courier New"/>
                <a:sym typeface="Courier New"/>
              </a:rPr>
              <a:t># 렌터카 추천</a:t>
            </a:r>
            <a:endParaRPr sz="1100">
              <a:solidFill>
                <a:schemeClr val="lt2"/>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@app.route(</a:t>
            </a:r>
            <a:r>
              <a:rPr lang="ko-KR" sz="1100">
                <a:solidFill>
                  <a:srgbClr val="63A35C"/>
                </a:solidFill>
                <a:latin typeface="Courier New"/>
                <a:ea typeface="Courier New"/>
                <a:cs typeface="Courier New"/>
                <a:sym typeface="Courier New"/>
              </a:rPr>
              <a:t>'/rentcar_min'</a:t>
            </a:r>
            <a:r>
              <a:rPr lang="ko-KR" sz="1100">
                <a:solidFill>
                  <a:srgbClr val="010101"/>
                </a:solidFill>
                <a:latin typeface="Courier New"/>
                <a:ea typeface="Courier New"/>
                <a:cs typeface="Courier New"/>
                <a:sym typeface="Courier New"/>
              </a:rPr>
              <a:t>)</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A71D5D"/>
                </a:solidFill>
                <a:latin typeface="Courier New"/>
                <a:ea typeface="Courier New"/>
                <a:cs typeface="Courier New"/>
                <a:sym typeface="Courier New"/>
              </a:rPr>
              <a:t>def</a:t>
            </a:r>
            <a:r>
              <a:rPr lang="ko-KR" sz="1100">
                <a:solidFill>
                  <a:srgbClr val="010101"/>
                </a:solidFill>
                <a:latin typeface="Courier New"/>
                <a:ea typeface="Courier New"/>
                <a:cs typeface="Courier New"/>
                <a:sym typeface="Courier New"/>
              </a:rPr>
              <a:t> rentcar_min():</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global c_min_reco</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c_min_dict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c_make_dict(c_min_reco)</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show_num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len</a:t>
            </a:r>
            <a:r>
              <a:rPr lang="ko-KR" sz="1100">
                <a:solidFill>
                  <a:srgbClr val="010101"/>
                </a:solidFill>
                <a:latin typeface="Courier New"/>
                <a:ea typeface="Courier New"/>
                <a:cs typeface="Courier New"/>
                <a:sym typeface="Courier New"/>
              </a:rPr>
              <a:t>(c_min_dict[</a:t>
            </a:r>
            <a:r>
              <a:rPr lang="ko-KR" sz="1100">
                <a:solidFill>
                  <a:srgbClr val="0099CC"/>
                </a:solidFill>
                <a:latin typeface="Courier New"/>
                <a:ea typeface="Courier New"/>
                <a:cs typeface="Courier New"/>
                <a:sym typeface="Courier New"/>
              </a:rPr>
              <a:t>5</a:t>
            </a: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099CC"/>
                </a:solidFill>
                <a:latin typeface="Courier New"/>
                <a:ea typeface="Courier New"/>
                <a:cs typeface="Courier New"/>
                <a:sym typeface="Courier New"/>
              </a:rPr>
              <a:t>1</a:t>
            </a:r>
            <a:endParaRPr sz="1100">
              <a:solidFill>
                <a:srgbClr val="0099CC"/>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repeat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66DE2"/>
                </a:solidFill>
                <a:latin typeface="Courier New"/>
                <a:ea typeface="Courier New"/>
                <a:cs typeface="Courier New"/>
                <a:sym typeface="Courier New"/>
              </a:rPr>
              <a:t>range</a:t>
            </a:r>
            <a:r>
              <a:rPr lang="ko-KR" sz="1100">
                <a:solidFill>
                  <a:srgbClr val="010101"/>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1</a:t>
            </a:r>
            <a:r>
              <a:rPr lang="ko-KR" sz="1100">
                <a:solidFill>
                  <a:srgbClr val="010101"/>
                </a:solidFill>
                <a:latin typeface="Courier New"/>
                <a:ea typeface="Courier New"/>
                <a:cs typeface="Courier New"/>
                <a:sym typeface="Courier New"/>
              </a:rPr>
              <a:t>, show_num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a:t>
            </a:r>
            <a:r>
              <a:rPr lang="ko-KR" sz="1100">
                <a:solidFill>
                  <a:srgbClr val="0099CC"/>
                </a:solidFill>
                <a:latin typeface="Courier New"/>
                <a:ea typeface="Courier New"/>
                <a:cs typeface="Courier New"/>
                <a:sym typeface="Courier New"/>
              </a:rPr>
              <a:t>1</a:t>
            </a:r>
            <a:r>
              <a:rPr lang="ko-KR" sz="1100">
                <a:solidFill>
                  <a:srgbClr val="010101"/>
                </a:solidFill>
                <a:latin typeface="Courier New"/>
                <a:ea typeface="Courier New"/>
                <a:cs typeface="Courier New"/>
                <a:sym typeface="Courier New"/>
              </a:rPr>
              <a:t>)</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schedule </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 c_min_dict[</a:t>
            </a:r>
            <a:r>
              <a:rPr lang="ko-KR" sz="1100">
                <a:solidFill>
                  <a:srgbClr val="0099CC"/>
                </a:solidFill>
                <a:latin typeface="Courier New"/>
                <a:ea typeface="Courier New"/>
                <a:cs typeface="Courier New"/>
                <a:sym typeface="Courier New"/>
              </a:rPr>
              <a:t>9</a:t>
            </a:r>
            <a:r>
              <a:rPr lang="ko-KR" sz="1100">
                <a:solidFill>
                  <a:srgbClr val="010101"/>
                </a:solidFill>
                <a:latin typeface="Courier New"/>
                <a:ea typeface="Courier New"/>
                <a:cs typeface="Courier New"/>
                <a:sym typeface="Courier New"/>
              </a:rPr>
              <a:t>][:</a:t>
            </a:r>
            <a:r>
              <a:rPr lang="ko-KR" sz="1100">
                <a:solidFill>
                  <a:srgbClr val="0099CC"/>
                </a:solidFill>
                <a:latin typeface="Courier New"/>
                <a:ea typeface="Courier New"/>
                <a:cs typeface="Courier New"/>
                <a:sym typeface="Courier New"/>
              </a:rPr>
              <a:t>2</a:t>
            </a:r>
            <a:r>
              <a:rPr lang="ko-KR" sz="1100">
                <a:solidFill>
                  <a:srgbClr val="010101"/>
                </a:solidFill>
                <a:latin typeface="Courier New"/>
                <a:ea typeface="Courier New"/>
                <a:cs typeface="Courier New"/>
                <a:sym typeface="Courier New"/>
              </a:rPr>
              <a:t>]+’일’</a:t>
            </a:r>
            <a:endParaRPr sz="1100">
              <a:solidFill>
                <a:srgbClr val="010101"/>
              </a:solidFill>
              <a:latin typeface="Courier New"/>
              <a:ea typeface="Courier New"/>
              <a:cs typeface="Courier New"/>
              <a:sym typeface="Courier New"/>
            </a:endParaRPr>
          </a:p>
          <a:p>
            <a:pPr indent="0" lvl="0" marL="63500" marR="63500" rtl="0" algn="l">
              <a:lnSpc>
                <a:spcPct val="115000"/>
              </a:lnSpc>
              <a:spcBef>
                <a:spcPts val="0"/>
              </a:spcBef>
              <a:spcAft>
                <a:spcPts val="0"/>
              </a:spcAft>
              <a:buNone/>
            </a:pPr>
            <a:r>
              <a:rPr lang="ko-KR" sz="1100">
                <a:solidFill>
                  <a:srgbClr val="010101"/>
                </a:solidFill>
                <a:latin typeface="Courier New"/>
                <a:ea typeface="Courier New"/>
                <a:cs typeface="Courier New"/>
                <a:sym typeface="Courier New"/>
              </a:rPr>
              <a:t>   </a:t>
            </a:r>
            <a:r>
              <a:rPr lang="ko-KR" sz="1100">
                <a:solidFill>
                  <a:srgbClr val="A71D5D"/>
                </a:solidFill>
                <a:latin typeface="Courier New"/>
                <a:ea typeface="Courier New"/>
                <a:cs typeface="Courier New"/>
                <a:sym typeface="Courier New"/>
              </a:rPr>
              <a:t>return</a:t>
            </a:r>
            <a:r>
              <a:rPr lang="ko-KR" sz="1100">
                <a:solidFill>
                  <a:srgbClr val="010101"/>
                </a:solidFill>
                <a:latin typeface="Courier New"/>
                <a:ea typeface="Courier New"/>
                <a:cs typeface="Courier New"/>
                <a:sym typeface="Courier New"/>
              </a:rPr>
              <a:t> render_template(</a:t>
            </a:r>
            <a:r>
              <a:rPr lang="ko-KR" sz="1100">
                <a:solidFill>
                  <a:srgbClr val="63A35C"/>
                </a:solidFill>
                <a:latin typeface="Courier New"/>
                <a:ea typeface="Courier New"/>
                <a:cs typeface="Courier New"/>
                <a:sym typeface="Courier New"/>
              </a:rPr>
              <a:t>'min_rentcar.html'</a:t>
            </a:r>
            <a:r>
              <a:rPr lang="ko-KR" sz="1100">
                <a:solidFill>
                  <a:srgbClr val="010101"/>
                </a:solidFill>
                <a:latin typeface="Courier New"/>
                <a:ea typeface="Courier New"/>
                <a:cs typeface="Courier New"/>
                <a:sym typeface="Courier New"/>
              </a:rPr>
              <a:t>, c_min_dict</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c_min_dict, show_num</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show_num, repeat</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repeat, schedule</a:t>
            </a:r>
            <a:r>
              <a:rPr lang="ko-KR" sz="1100">
                <a:solidFill>
                  <a:srgbClr val="A71D5D"/>
                </a:solidFill>
                <a:latin typeface="Courier New"/>
                <a:ea typeface="Courier New"/>
                <a:cs typeface="Courier New"/>
                <a:sym typeface="Courier New"/>
              </a:rPr>
              <a:t>=</a:t>
            </a:r>
            <a:r>
              <a:rPr lang="ko-KR" sz="1100">
                <a:solidFill>
                  <a:srgbClr val="010101"/>
                </a:solidFill>
                <a:latin typeface="Courier New"/>
                <a:ea typeface="Courier New"/>
                <a:cs typeface="Courier New"/>
                <a:sym typeface="Courier New"/>
              </a:rPr>
              <a:t>schedule)</a:t>
            </a:r>
            <a:endParaRPr sz="1100">
              <a:solidFill>
                <a:srgbClr val="A71D5D"/>
              </a:solidFill>
              <a:latin typeface="Courier New"/>
              <a:ea typeface="Courier New"/>
              <a:cs typeface="Courier New"/>
              <a:sym typeface="Courier New"/>
            </a:endParaRPr>
          </a:p>
        </p:txBody>
      </p:sp>
      <p:pic>
        <p:nvPicPr>
          <p:cNvPr id="490" name="Google Shape;490;g24a103a6fd0_8_102"/>
          <p:cNvPicPr preferRelativeResize="0"/>
          <p:nvPr/>
        </p:nvPicPr>
        <p:blipFill>
          <a:blip r:embed="rId3">
            <a:alphaModFix/>
          </a:blip>
          <a:stretch>
            <a:fillRect/>
          </a:stretch>
        </p:blipFill>
        <p:spPr>
          <a:xfrm>
            <a:off x="408113" y="2534013"/>
            <a:ext cx="5254431" cy="3553074"/>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494" name="Shape 494"/>
        <p:cNvGrpSpPr/>
        <p:nvPr/>
      </p:nvGrpSpPr>
      <p:grpSpPr>
        <a:xfrm>
          <a:off x="0" y="0"/>
          <a:ext cx="0" cy="0"/>
          <a:chOff x="0" y="0"/>
          <a:chExt cx="0" cy="0"/>
        </a:xfrm>
      </p:grpSpPr>
      <p:sp>
        <p:nvSpPr>
          <p:cNvPr id="495" name="Google Shape;495;g2499a7d4f17_2_23"/>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2499a7d4f17_2_23"/>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대시보드 구성</a:t>
            </a:r>
            <a:endParaRPr sz="1200">
              <a:latin typeface="Nanum Gothic"/>
              <a:ea typeface="Nanum Gothic"/>
              <a:cs typeface="Nanum Gothic"/>
              <a:sym typeface="Nanum Gothic"/>
            </a:endParaRPr>
          </a:p>
        </p:txBody>
      </p:sp>
      <p:sp>
        <p:nvSpPr>
          <p:cNvPr id="497" name="Google Shape;497;g2499a7d4f17_2_23"/>
          <p:cNvSpPr txBox="1"/>
          <p:nvPr/>
        </p:nvSpPr>
        <p:spPr>
          <a:xfrm>
            <a:off x="686325" y="428675"/>
            <a:ext cx="36477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프</a:t>
            </a:r>
            <a:r>
              <a:rPr b="1" i="0" lang="ko-KR" sz="2500" u="none" cap="none" strike="noStrike">
                <a:solidFill>
                  <a:srgbClr val="3F3F3F"/>
                </a:solidFill>
                <a:latin typeface="Nanum Gothic"/>
                <a:ea typeface="Nanum Gothic"/>
                <a:cs typeface="Nanum Gothic"/>
                <a:sym typeface="Nanum Gothic"/>
              </a:rPr>
              <a:t>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498" name="Google Shape;498;g2499a7d4f17_2_23"/>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499" name="Google Shape;499;g2499a7d4f17_2_23"/>
          <p:cNvSpPr/>
          <p:nvPr/>
        </p:nvSpPr>
        <p:spPr>
          <a:xfrm>
            <a:off x="4854200" y="2397550"/>
            <a:ext cx="1053900" cy="1053900"/>
          </a:xfrm>
          <a:prstGeom prst="roundRect">
            <a:avLst>
              <a:gd fmla="val 16667" name="adj"/>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 name="Google Shape;500;g2499a7d4f17_2_23"/>
          <p:cNvPicPr preferRelativeResize="0"/>
          <p:nvPr/>
        </p:nvPicPr>
        <p:blipFill>
          <a:blip r:embed="rId3">
            <a:alphaModFix/>
          </a:blip>
          <a:stretch>
            <a:fillRect/>
          </a:stretch>
        </p:blipFill>
        <p:spPr>
          <a:xfrm>
            <a:off x="5100656" y="2644006"/>
            <a:ext cx="561038" cy="561038"/>
          </a:xfrm>
          <a:prstGeom prst="rect">
            <a:avLst/>
          </a:prstGeom>
          <a:noFill/>
          <a:ln>
            <a:noFill/>
          </a:ln>
        </p:spPr>
      </p:pic>
      <p:sp>
        <p:nvSpPr>
          <p:cNvPr id="501" name="Google Shape;501;g2499a7d4f17_2_23"/>
          <p:cNvSpPr/>
          <p:nvPr/>
        </p:nvSpPr>
        <p:spPr>
          <a:xfrm>
            <a:off x="6327775" y="2397575"/>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g2499a7d4f17_2_23"/>
          <p:cNvPicPr preferRelativeResize="0"/>
          <p:nvPr/>
        </p:nvPicPr>
        <p:blipFill>
          <a:blip r:embed="rId4">
            <a:alphaModFix/>
          </a:blip>
          <a:stretch>
            <a:fillRect/>
          </a:stretch>
        </p:blipFill>
        <p:spPr>
          <a:xfrm>
            <a:off x="6574219" y="2644019"/>
            <a:ext cx="561011" cy="561011"/>
          </a:xfrm>
          <a:prstGeom prst="rect">
            <a:avLst/>
          </a:prstGeom>
          <a:noFill/>
          <a:ln>
            <a:noFill/>
          </a:ln>
        </p:spPr>
      </p:pic>
      <p:sp>
        <p:nvSpPr>
          <p:cNvPr id="503" name="Google Shape;503;g2499a7d4f17_2_23"/>
          <p:cNvSpPr/>
          <p:nvPr/>
        </p:nvSpPr>
        <p:spPr>
          <a:xfrm>
            <a:off x="4854225" y="3701575"/>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2499a7d4f17_2_23"/>
          <p:cNvSpPr/>
          <p:nvPr/>
        </p:nvSpPr>
        <p:spPr>
          <a:xfrm>
            <a:off x="6327775" y="3701575"/>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g2499a7d4f17_2_23"/>
          <p:cNvPicPr preferRelativeResize="0"/>
          <p:nvPr/>
        </p:nvPicPr>
        <p:blipFill>
          <a:blip r:embed="rId5">
            <a:alphaModFix/>
          </a:blip>
          <a:stretch>
            <a:fillRect/>
          </a:stretch>
        </p:blipFill>
        <p:spPr>
          <a:xfrm>
            <a:off x="5100668" y="3948019"/>
            <a:ext cx="561011" cy="561011"/>
          </a:xfrm>
          <a:prstGeom prst="rect">
            <a:avLst/>
          </a:prstGeom>
          <a:noFill/>
          <a:ln>
            <a:noFill/>
          </a:ln>
        </p:spPr>
      </p:pic>
      <p:pic>
        <p:nvPicPr>
          <p:cNvPr id="506" name="Google Shape;506;g2499a7d4f17_2_23"/>
          <p:cNvPicPr preferRelativeResize="0"/>
          <p:nvPr/>
        </p:nvPicPr>
        <p:blipFill>
          <a:blip r:embed="rId6">
            <a:alphaModFix/>
          </a:blip>
          <a:stretch>
            <a:fillRect/>
          </a:stretch>
        </p:blipFill>
        <p:spPr>
          <a:xfrm>
            <a:off x="6574219" y="3948019"/>
            <a:ext cx="561011" cy="561011"/>
          </a:xfrm>
          <a:prstGeom prst="rect">
            <a:avLst/>
          </a:prstGeom>
          <a:noFill/>
          <a:ln>
            <a:noFill/>
          </a:ln>
        </p:spPr>
      </p:pic>
      <p:sp>
        <p:nvSpPr>
          <p:cNvPr id="507" name="Google Shape;507;g2499a7d4f17_2_23"/>
          <p:cNvSpPr txBox="1"/>
          <p:nvPr/>
        </p:nvSpPr>
        <p:spPr>
          <a:xfrm>
            <a:off x="2667550" y="1695788"/>
            <a:ext cx="1875600" cy="307800"/>
          </a:xfrm>
          <a:prstGeom prst="rect">
            <a:avLst/>
          </a:prstGeom>
          <a:noFill/>
          <a:ln>
            <a:noFill/>
          </a:ln>
        </p:spPr>
        <p:txBody>
          <a:bodyPr anchorCtr="0" anchor="t" bIns="0" lIns="91425" spcFirstLastPara="1" rIns="91425" wrap="square" tIns="0">
            <a:spAutoFit/>
          </a:bodyPr>
          <a:lstStyle/>
          <a:p>
            <a:pPr indent="0" lvl="0" marL="0" marR="0" rtl="0" algn="r">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메인 대시보드</a:t>
            </a:r>
            <a:endParaRPr b="1" i="0" sz="2000" u="none" cap="none" strike="noStrike">
              <a:solidFill>
                <a:srgbClr val="3F3F3F"/>
              </a:solidFill>
              <a:latin typeface="Nanum Gothic"/>
              <a:ea typeface="Nanum Gothic"/>
              <a:cs typeface="Nanum Gothic"/>
              <a:sym typeface="Nanum Gothic"/>
            </a:endParaRPr>
          </a:p>
        </p:txBody>
      </p:sp>
      <p:cxnSp>
        <p:nvCxnSpPr>
          <p:cNvPr id="508" name="Google Shape;508;g2499a7d4f17_2_23"/>
          <p:cNvCxnSpPr/>
          <p:nvPr/>
        </p:nvCxnSpPr>
        <p:spPr>
          <a:xfrm>
            <a:off x="1931825" y="3397925"/>
            <a:ext cx="2568300" cy="0"/>
          </a:xfrm>
          <a:prstGeom prst="straightConnector1">
            <a:avLst/>
          </a:prstGeom>
          <a:noFill/>
          <a:ln cap="flat" cmpd="sng" w="9525">
            <a:solidFill>
              <a:srgbClr val="7F7F7F"/>
            </a:solidFill>
            <a:prstDash val="solid"/>
            <a:round/>
            <a:headEnd len="med" w="med" type="none"/>
            <a:tailEnd len="med" w="med" type="none"/>
          </a:ln>
        </p:spPr>
      </p:cxnSp>
      <p:sp>
        <p:nvSpPr>
          <p:cNvPr id="509" name="Google Shape;509;g2499a7d4f17_2_23"/>
          <p:cNvSpPr txBox="1"/>
          <p:nvPr/>
        </p:nvSpPr>
        <p:spPr>
          <a:xfrm>
            <a:off x="1930750" y="2014113"/>
            <a:ext cx="264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항공권, 호텔, 렌터카의 전체적인 정보 제공</a:t>
            </a:r>
            <a:endParaRPr sz="1300">
              <a:solidFill>
                <a:srgbClr val="3A3838"/>
              </a:solidFill>
              <a:latin typeface="Nanum Gothic"/>
              <a:ea typeface="Nanum Gothic"/>
              <a:cs typeface="Nanum Gothic"/>
              <a:sym typeface="Nanum Gothic"/>
            </a:endParaRPr>
          </a:p>
        </p:txBody>
      </p:sp>
      <p:sp>
        <p:nvSpPr>
          <p:cNvPr id="510" name="Google Shape;510;g2499a7d4f17_2_23"/>
          <p:cNvSpPr txBox="1"/>
          <p:nvPr/>
        </p:nvSpPr>
        <p:spPr>
          <a:xfrm>
            <a:off x="1930750" y="2575713"/>
            <a:ext cx="26457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일자별 1박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 평균금액 세부 정보</a:t>
            </a:r>
            <a:endParaRPr sz="1000">
              <a:solidFill>
                <a:srgbClr val="3A3838"/>
              </a:solidFill>
              <a:latin typeface="Nanum Gothic"/>
              <a:ea typeface="Nanum Gothic"/>
              <a:cs typeface="Nanum Gothic"/>
              <a:sym typeface="Nanum Gothic"/>
            </a:endParaRPr>
          </a:p>
        </p:txBody>
      </p:sp>
      <p:sp>
        <p:nvSpPr>
          <p:cNvPr id="511" name="Google Shape;511;g2499a7d4f17_2_23"/>
          <p:cNvSpPr txBox="1"/>
          <p:nvPr/>
        </p:nvSpPr>
        <p:spPr>
          <a:xfrm>
            <a:off x="2667550" y="3701575"/>
            <a:ext cx="1875600" cy="307800"/>
          </a:xfrm>
          <a:prstGeom prst="rect">
            <a:avLst/>
          </a:prstGeom>
          <a:noFill/>
          <a:ln>
            <a:noFill/>
          </a:ln>
        </p:spPr>
        <p:txBody>
          <a:bodyPr anchorCtr="0" anchor="t" bIns="0" lIns="91425" spcFirstLastPara="1" rIns="91425" wrap="square" tIns="0">
            <a:spAutoFit/>
          </a:bodyPr>
          <a:lstStyle/>
          <a:p>
            <a:pPr indent="0" lvl="0" marL="0" marR="0" rtl="0" algn="r">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호텔</a:t>
            </a:r>
            <a:r>
              <a:rPr b="1" lang="ko-KR" sz="2000">
                <a:solidFill>
                  <a:srgbClr val="3F3F3F"/>
                </a:solidFill>
                <a:latin typeface="Nanum Gothic"/>
                <a:ea typeface="Nanum Gothic"/>
                <a:cs typeface="Nanum Gothic"/>
                <a:sym typeface="Nanum Gothic"/>
              </a:rPr>
              <a:t> 대시보드</a:t>
            </a:r>
            <a:endParaRPr b="1" i="0" sz="2000" u="none" cap="none" strike="noStrike">
              <a:solidFill>
                <a:srgbClr val="3F3F3F"/>
              </a:solidFill>
              <a:latin typeface="Nanum Gothic"/>
              <a:ea typeface="Nanum Gothic"/>
              <a:cs typeface="Nanum Gothic"/>
              <a:sym typeface="Nanum Gothic"/>
            </a:endParaRPr>
          </a:p>
        </p:txBody>
      </p:sp>
      <p:cxnSp>
        <p:nvCxnSpPr>
          <p:cNvPr id="512" name="Google Shape;512;g2499a7d4f17_2_23"/>
          <p:cNvCxnSpPr/>
          <p:nvPr/>
        </p:nvCxnSpPr>
        <p:spPr>
          <a:xfrm>
            <a:off x="1931825" y="5626600"/>
            <a:ext cx="2568300" cy="0"/>
          </a:xfrm>
          <a:prstGeom prst="straightConnector1">
            <a:avLst/>
          </a:prstGeom>
          <a:noFill/>
          <a:ln cap="flat" cmpd="sng" w="9525">
            <a:solidFill>
              <a:srgbClr val="7F7F7F"/>
            </a:solidFill>
            <a:prstDash val="solid"/>
            <a:round/>
            <a:headEnd len="med" w="med" type="none"/>
            <a:tailEnd len="med" w="med" type="none"/>
          </a:ln>
        </p:spPr>
      </p:cxnSp>
      <p:sp>
        <p:nvSpPr>
          <p:cNvPr id="513" name="Google Shape;513;g2499a7d4f17_2_23"/>
          <p:cNvSpPr txBox="1"/>
          <p:nvPr/>
        </p:nvSpPr>
        <p:spPr>
          <a:xfrm>
            <a:off x="1930750" y="4019900"/>
            <a:ext cx="264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최적의 호텔을 찾을 수 있는</a:t>
            </a:r>
            <a:endParaRPr sz="1300">
              <a:solidFill>
                <a:srgbClr val="3A3838"/>
              </a:solidFill>
              <a:latin typeface="Nanum Gothic"/>
              <a:ea typeface="Nanum Gothic"/>
              <a:cs typeface="Nanum Gothic"/>
              <a:sym typeface="Nanum Gothic"/>
            </a:endParaRPr>
          </a:p>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514" name="Google Shape;514;g2499a7d4f17_2_23"/>
          <p:cNvSpPr txBox="1"/>
          <p:nvPr/>
        </p:nvSpPr>
        <p:spPr>
          <a:xfrm>
            <a:off x="1930750" y="4581500"/>
            <a:ext cx="2645700" cy="954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인원 &amp; 요일별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등급별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 &amp; 인원별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위치별 금액순 추천호텔</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위치별 등급 &amp; 평점순 추천호텔</a:t>
            </a:r>
            <a:endParaRPr sz="1000">
              <a:solidFill>
                <a:srgbClr val="616161"/>
              </a:solidFill>
              <a:highlight>
                <a:srgbClr val="FFFFFF"/>
              </a:highlight>
              <a:latin typeface="Nanum Gothic"/>
              <a:ea typeface="Nanum Gothic"/>
              <a:cs typeface="Nanum Gothic"/>
              <a:sym typeface="Nanum Gothic"/>
            </a:endParaRPr>
          </a:p>
        </p:txBody>
      </p:sp>
      <p:cxnSp>
        <p:nvCxnSpPr>
          <p:cNvPr id="515" name="Google Shape;515;g2499a7d4f17_2_23"/>
          <p:cNvCxnSpPr/>
          <p:nvPr/>
        </p:nvCxnSpPr>
        <p:spPr>
          <a:xfrm>
            <a:off x="7736975" y="3397925"/>
            <a:ext cx="2568300" cy="0"/>
          </a:xfrm>
          <a:prstGeom prst="straightConnector1">
            <a:avLst/>
          </a:prstGeom>
          <a:noFill/>
          <a:ln cap="flat" cmpd="sng" w="9525">
            <a:solidFill>
              <a:srgbClr val="7F7F7F"/>
            </a:solidFill>
            <a:prstDash val="solid"/>
            <a:round/>
            <a:headEnd len="med" w="med" type="none"/>
            <a:tailEnd len="med" w="med" type="none"/>
          </a:ln>
        </p:spPr>
      </p:cxnSp>
      <p:sp>
        <p:nvSpPr>
          <p:cNvPr id="516" name="Google Shape;516;g2499a7d4f17_2_23"/>
          <p:cNvSpPr txBox="1"/>
          <p:nvPr/>
        </p:nvSpPr>
        <p:spPr>
          <a:xfrm>
            <a:off x="7659700" y="1943625"/>
            <a:ext cx="2645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최적의 </a:t>
            </a:r>
            <a:r>
              <a:rPr lang="ko-KR" sz="1300">
                <a:solidFill>
                  <a:srgbClr val="3A3838"/>
                </a:solidFill>
                <a:latin typeface="Nanum Gothic"/>
                <a:ea typeface="Nanum Gothic"/>
                <a:cs typeface="Nanum Gothic"/>
                <a:sym typeface="Nanum Gothic"/>
              </a:rPr>
              <a:t>항공권을 찾을 수 있는</a:t>
            </a:r>
            <a:endParaRPr sz="1300">
              <a:solidFill>
                <a:srgbClr val="3A3838"/>
              </a:solidFill>
              <a:latin typeface="Nanum Gothic"/>
              <a:ea typeface="Nanum Gothic"/>
              <a:cs typeface="Nanum Gothic"/>
              <a:sym typeface="Nanum Gothic"/>
            </a:endParaRPr>
          </a:p>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517" name="Google Shape;517;g2499a7d4f17_2_23"/>
          <p:cNvSpPr txBox="1"/>
          <p:nvPr/>
        </p:nvSpPr>
        <p:spPr>
          <a:xfrm>
            <a:off x="7659700" y="2505225"/>
            <a:ext cx="2645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제주행, 김포행 </a:t>
            </a:r>
            <a:r>
              <a:rPr lang="ko-KR" sz="1000">
                <a:solidFill>
                  <a:srgbClr val="616161"/>
                </a:solidFill>
                <a:highlight>
                  <a:srgbClr val="FFFFFF"/>
                </a:highlight>
                <a:latin typeface="Nanum Gothic"/>
                <a:ea typeface="Nanum Gothic"/>
                <a:cs typeface="Nanum Gothic"/>
                <a:sym typeface="Nanum Gothic"/>
              </a:rPr>
              <a:t>일별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 항공권 최저가 비교</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요일별 평균 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금액이 낮은 시간대</a:t>
            </a:r>
            <a:endParaRPr sz="1000">
              <a:solidFill>
                <a:srgbClr val="616161"/>
              </a:solidFill>
              <a:highlight>
                <a:srgbClr val="FFFFFF"/>
              </a:highlight>
              <a:latin typeface="Nanum Gothic"/>
              <a:ea typeface="Nanum Gothic"/>
              <a:cs typeface="Nanum Gothic"/>
              <a:sym typeface="Nanum Gothic"/>
            </a:endParaRPr>
          </a:p>
        </p:txBody>
      </p:sp>
      <p:sp>
        <p:nvSpPr>
          <p:cNvPr id="518" name="Google Shape;518;g2499a7d4f17_2_23"/>
          <p:cNvSpPr txBox="1"/>
          <p:nvPr/>
        </p:nvSpPr>
        <p:spPr>
          <a:xfrm>
            <a:off x="7660775" y="3701575"/>
            <a:ext cx="2066100" cy="3078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렌터카 </a:t>
            </a:r>
            <a:r>
              <a:rPr b="1" lang="ko-KR" sz="2000">
                <a:solidFill>
                  <a:srgbClr val="3F3F3F"/>
                </a:solidFill>
                <a:latin typeface="Nanum Gothic"/>
                <a:ea typeface="Nanum Gothic"/>
                <a:cs typeface="Nanum Gothic"/>
                <a:sym typeface="Nanum Gothic"/>
              </a:rPr>
              <a:t>대시보드</a:t>
            </a:r>
            <a:endParaRPr b="1" i="0" sz="2000" u="none" cap="none" strike="noStrike">
              <a:solidFill>
                <a:srgbClr val="3F3F3F"/>
              </a:solidFill>
              <a:latin typeface="Nanum Gothic"/>
              <a:ea typeface="Nanum Gothic"/>
              <a:cs typeface="Nanum Gothic"/>
              <a:sym typeface="Nanum Gothic"/>
            </a:endParaRPr>
          </a:p>
        </p:txBody>
      </p:sp>
      <p:cxnSp>
        <p:nvCxnSpPr>
          <p:cNvPr id="519" name="Google Shape;519;g2499a7d4f17_2_23"/>
          <p:cNvCxnSpPr/>
          <p:nvPr/>
        </p:nvCxnSpPr>
        <p:spPr>
          <a:xfrm>
            <a:off x="7736975" y="5474200"/>
            <a:ext cx="2568300" cy="0"/>
          </a:xfrm>
          <a:prstGeom prst="straightConnector1">
            <a:avLst/>
          </a:prstGeom>
          <a:noFill/>
          <a:ln cap="flat" cmpd="sng" w="9525">
            <a:solidFill>
              <a:srgbClr val="7F7F7F"/>
            </a:solidFill>
            <a:prstDash val="solid"/>
            <a:round/>
            <a:headEnd len="med" w="med" type="none"/>
            <a:tailEnd len="med" w="med" type="none"/>
          </a:ln>
        </p:spPr>
      </p:cxnSp>
      <p:sp>
        <p:nvSpPr>
          <p:cNvPr id="520" name="Google Shape;520;g2499a7d4f17_2_23"/>
          <p:cNvSpPr txBox="1"/>
          <p:nvPr/>
        </p:nvSpPr>
        <p:spPr>
          <a:xfrm>
            <a:off x="7659700" y="4019900"/>
            <a:ext cx="2645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최적의 렌터카를 찾을 수 있는</a:t>
            </a:r>
            <a:endParaRPr sz="1300">
              <a:solidFill>
                <a:srgbClr val="3A3838"/>
              </a:solidFill>
              <a:latin typeface="Nanum Gothic"/>
              <a:ea typeface="Nanum Gothic"/>
              <a:cs typeface="Nanum Gothic"/>
              <a:sym typeface="Nanum Gothic"/>
            </a:endParaRPr>
          </a:p>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521" name="Google Shape;521;g2499a7d4f17_2_23"/>
          <p:cNvSpPr txBox="1"/>
          <p:nvPr/>
        </p:nvSpPr>
        <p:spPr>
          <a:xfrm>
            <a:off x="7659700" y="4581500"/>
            <a:ext cx="2645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좌석 수별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요일 &amp; 유종별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유종별 예약 가능 차량수</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인기 차종</a:t>
            </a:r>
            <a:endParaRPr sz="1000">
              <a:solidFill>
                <a:srgbClr val="616161"/>
              </a:solidFill>
              <a:highlight>
                <a:srgbClr val="FFFFFF"/>
              </a:highlight>
              <a:latin typeface="Nanum Gothic"/>
              <a:ea typeface="Nanum Gothic"/>
              <a:cs typeface="Nanum Gothic"/>
              <a:sym typeface="Nanum Gothic"/>
            </a:endParaRPr>
          </a:p>
        </p:txBody>
      </p:sp>
      <p:sp>
        <p:nvSpPr>
          <p:cNvPr id="522" name="Google Shape;522;g2499a7d4f17_2_23"/>
          <p:cNvSpPr txBox="1"/>
          <p:nvPr/>
        </p:nvSpPr>
        <p:spPr>
          <a:xfrm>
            <a:off x="7660775" y="1625300"/>
            <a:ext cx="2277000" cy="3078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항공권 대시보드</a:t>
            </a:r>
            <a:endParaRPr b="1" i="0" sz="2000" u="none" cap="none" strike="noStrike">
              <a:solidFill>
                <a:srgbClr val="3F3F3F"/>
              </a:solidFill>
              <a:latin typeface="Nanum Gothic"/>
              <a:ea typeface="Nanum Gothic"/>
              <a:cs typeface="Nanum Gothic"/>
              <a:sym typeface="Nanum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526" name="Shape 526"/>
        <p:cNvGrpSpPr/>
        <p:nvPr/>
      </p:nvGrpSpPr>
      <p:grpSpPr>
        <a:xfrm>
          <a:off x="0" y="0"/>
          <a:ext cx="0" cy="0"/>
          <a:chOff x="0" y="0"/>
          <a:chExt cx="0" cy="0"/>
        </a:xfrm>
      </p:grpSpPr>
      <p:sp>
        <p:nvSpPr>
          <p:cNvPr id="527" name="Google Shape;527;g2499a7d4f17_7_97"/>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2499a7d4f17_7_97"/>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대시보드 구성</a:t>
            </a:r>
            <a:endParaRPr sz="1200">
              <a:latin typeface="Nanum Gothic"/>
              <a:ea typeface="Nanum Gothic"/>
              <a:cs typeface="Nanum Gothic"/>
              <a:sym typeface="Nanum Gothic"/>
            </a:endParaRPr>
          </a:p>
        </p:txBody>
      </p:sp>
      <p:sp>
        <p:nvSpPr>
          <p:cNvPr id="529" name="Google Shape;529;g2499a7d4f17_7_97"/>
          <p:cNvSpPr txBox="1"/>
          <p:nvPr/>
        </p:nvSpPr>
        <p:spPr>
          <a:xfrm>
            <a:off x="686325" y="428675"/>
            <a:ext cx="36477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프</a:t>
            </a:r>
            <a:r>
              <a:rPr b="1" i="0" lang="ko-KR" sz="2500" u="none" cap="none" strike="noStrike">
                <a:solidFill>
                  <a:srgbClr val="3F3F3F"/>
                </a:solidFill>
                <a:latin typeface="Nanum Gothic"/>
                <a:ea typeface="Nanum Gothic"/>
                <a:cs typeface="Nanum Gothic"/>
                <a:sym typeface="Nanum Gothic"/>
              </a:rPr>
              <a:t>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530" name="Google Shape;530;g2499a7d4f17_7_97"/>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531" name="Google Shape;531;g2499a7d4f17_7_97"/>
          <p:cNvSpPr/>
          <p:nvPr/>
        </p:nvSpPr>
        <p:spPr>
          <a:xfrm>
            <a:off x="4854200" y="2397550"/>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g2499a7d4f17_7_97"/>
          <p:cNvPicPr preferRelativeResize="0"/>
          <p:nvPr/>
        </p:nvPicPr>
        <p:blipFill>
          <a:blip r:embed="rId3">
            <a:alphaModFix/>
          </a:blip>
          <a:stretch>
            <a:fillRect/>
          </a:stretch>
        </p:blipFill>
        <p:spPr>
          <a:xfrm>
            <a:off x="5100656" y="2644006"/>
            <a:ext cx="561038" cy="561038"/>
          </a:xfrm>
          <a:prstGeom prst="rect">
            <a:avLst/>
          </a:prstGeom>
          <a:noFill/>
          <a:ln>
            <a:noFill/>
          </a:ln>
        </p:spPr>
      </p:pic>
      <p:sp>
        <p:nvSpPr>
          <p:cNvPr id="533" name="Google Shape;533;g2499a7d4f17_7_97"/>
          <p:cNvSpPr/>
          <p:nvPr/>
        </p:nvSpPr>
        <p:spPr>
          <a:xfrm>
            <a:off x="6327775" y="2397575"/>
            <a:ext cx="1053900" cy="1053900"/>
          </a:xfrm>
          <a:prstGeom prst="roundRect">
            <a:avLst>
              <a:gd fmla="val 16667" name="adj"/>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g2499a7d4f17_7_97"/>
          <p:cNvPicPr preferRelativeResize="0"/>
          <p:nvPr/>
        </p:nvPicPr>
        <p:blipFill>
          <a:blip r:embed="rId4">
            <a:alphaModFix/>
          </a:blip>
          <a:stretch>
            <a:fillRect/>
          </a:stretch>
        </p:blipFill>
        <p:spPr>
          <a:xfrm>
            <a:off x="6574219" y="2644019"/>
            <a:ext cx="561011" cy="561011"/>
          </a:xfrm>
          <a:prstGeom prst="rect">
            <a:avLst/>
          </a:prstGeom>
          <a:noFill/>
          <a:ln>
            <a:noFill/>
          </a:ln>
        </p:spPr>
      </p:pic>
      <p:sp>
        <p:nvSpPr>
          <p:cNvPr id="535" name="Google Shape;535;g2499a7d4f17_7_97"/>
          <p:cNvSpPr/>
          <p:nvPr/>
        </p:nvSpPr>
        <p:spPr>
          <a:xfrm>
            <a:off x="4854225" y="3701575"/>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2499a7d4f17_7_97"/>
          <p:cNvSpPr/>
          <p:nvPr/>
        </p:nvSpPr>
        <p:spPr>
          <a:xfrm>
            <a:off x="6327775" y="3701575"/>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g2499a7d4f17_7_97"/>
          <p:cNvPicPr preferRelativeResize="0"/>
          <p:nvPr/>
        </p:nvPicPr>
        <p:blipFill>
          <a:blip r:embed="rId5">
            <a:alphaModFix/>
          </a:blip>
          <a:stretch>
            <a:fillRect/>
          </a:stretch>
        </p:blipFill>
        <p:spPr>
          <a:xfrm>
            <a:off x="5100668" y="3948019"/>
            <a:ext cx="561011" cy="561011"/>
          </a:xfrm>
          <a:prstGeom prst="rect">
            <a:avLst/>
          </a:prstGeom>
          <a:noFill/>
          <a:ln>
            <a:noFill/>
          </a:ln>
        </p:spPr>
      </p:pic>
      <p:pic>
        <p:nvPicPr>
          <p:cNvPr id="538" name="Google Shape;538;g2499a7d4f17_7_97"/>
          <p:cNvPicPr preferRelativeResize="0"/>
          <p:nvPr/>
        </p:nvPicPr>
        <p:blipFill>
          <a:blip r:embed="rId6">
            <a:alphaModFix/>
          </a:blip>
          <a:stretch>
            <a:fillRect/>
          </a:stretch>
        </p:blipFill>
        <p:spPr>
          <a:xfrm>
            <a:off x="6574219" y="3948019"/>
            <a:ext cx="561011" cy="561011"/>
          </a:xfrm>
          <a:prstGeom prst="rect">
            <a:avLst/>
          </a:prstGeom>
          <a:noFill/>
          <a:ln>
            <a:noFill/>
          </a:ln>
        </p:spPr>
      </p:pic>
      <p:sp>
        <p:nvSpPr>
          <p:cNvPr id="539" name="Google Shape;539;g2499a7d4f17_7_97"/>
          <p:cNvSpPr txBox="1"/>
          <p:nvPr/>
        </p:nvSpPr>
        <p:spPr>
          <a:xfrm>
            <a:off x="2667550" y="1695788"/>
            <a:ext cx="1875600" cy="307800"/>
          </a:xfrm>
          <a:prstGeom prst="rect">
            <a:avLst/>
          </a:prstGeom>
          <a:noFill/>
          <a:ln>
            <a:noFill/>
          </a:ln>
        </p:spPr>
        <p:txBody>
          <a:bodyPr anchorCtr="0" anchor="t" bIns="0" lIns="91425" spcFirstLastPara="1" rIns="91425" wrap="square" tIns="0">
            <a:spAutoFit/>
          </a:bodyPr>
          <a:lstStyle/>
          <a:p>
            <a:pPr indent="0" lvl="0" marL="0" marR="0" rtl="0" algn="r">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메인 대시보드</a:t>
            </a:r>
            <a:endParaRPr b="1" i="0" sz="2000" u="none" cap="none" strike="noStrike">
              <a:solidFill>
                <a:srgbClr val="3F3F3F"/>
              </a:solidFill>
              <a:latin typeface="Nanum Gothic"/>
              <a:ea typeface="Nanum Gothic"/>
              <a:cs typeface="Nanum Gothic"/>
              <a:sym typeface="Nanum Gothic"/>
            </a:endParaRPr>
          </a:p>
        </p:txBody>
      </p:sp>
      <p:cxnSp>
        <p:nvCxnSpPr>
          <p:cNvPr id="540" name="Google Shape;540;g2499a7d4f17_7_97"/>
          <p:cNvCxnSpPr/>
          <p:nvPr/>
        </p:nvCxnSpPr>
        <p:spPr>
          <a:xfrm>
            <a:off x="1931825" y="3397925"/>
            <a:ext cx="2568300" cy="0"/>
          </a:xfrm>
          <a:prstGeom prst="straightConnector1">
            <a:avLst/>
          </a:prstGeom>
          <a:noFill/>
          <a:ln cap="flat" cmpd="sng" w="9525">
            <a:solidFill>
              <a:srgbClr val="7F7F7F"/>
            </a:solidFill>
            <a:prstDash val="solid"/>
            <a:round/>
            <a:headEnd len="med" w="med" type="none"/>
            <a:tailEnd len="med" w="med" type="none"/>
          </a:ln>
        </p:spPr>
      </p:cxnSp>
      <p:sp>
        <p:nvSpPr>
          <p:cNvPr id="541" name="Google Shape;541;g2499a7d4f17_7_97"/>
          <p:cNvSpPr txBox="1"/>
          <p:nvPr/>
        </p:nvSpPr>
        <p:spPr>
          <a:xfrm>
            <a:off x="1930750" y="2014113"/>
            <a:ext cx="264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항공권, 호텔, 렌터카의 전체적인 정보 제공</a:t>
            </a:r>
            <a:endParaRPr sz="1300">
              <a:solidFill>
                <a:srgbClr val="3A3838"/>
              </a:solidFill>
              <a:latin typeface="Nanum Gothic"/>
              <a:ea typeface="Nanum Gothic"/>
              <a:cs typeface="Nanum Gothic"/>
              <a:sym typeface="Nanum Gothic"/>
            </a:endParaRPr>
          </a:p>
        </p:txBody>
      </p:sp>
      <p:sp>
        <p:nvSpPr>
          <p:cNvPr id="542" name="Google Shape;542;g2499a7d4f17_7_97"/>
          <p:cNvSpPr txBox="1"/>
          <p:nvPr/>
        </p:nvSpPr>
        <p:spPr>
          <a:xfrm>
            <a:off x="1930750" y="2575713"/>
            <a:ext cx="26457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일자별 1박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 평균금액 세부 정보</a:t>
            </a:r>
            <a:endParaRPr sz="1000">
              <a:solidFill>
                <a:srgbClr val="3A3838"/>
              </a:solidFill>
              <a:latin typeface="Nanum Gothic"/>
              <a:ea typeface="Nanum Gothic"/>
              <a:cs typeface="Nanum Gothic"/>
              <a:sym typeface="Nanum Gothic"/>
            </a:endParaRPr>
          </a:p>
        </p:txBody>
      </p:sp>
      <p:sp>
        <p:nvSpPr>
          <p:cNvPr id="543" name="Google Shape;543;g2499a7d4f17_7_97"/>
          <p:cNvSpPr txBox="1"/>
          <p:nvPr/>
        </p:nvSpPr>
        <p:spPr>
          <a:xfrm>
            <a:off x="2667550" y="3701575"/>
            <a:ext cx="1875600" cy="307800"/>
          </a:xfrm>
          <a:prstGeom prst="rect">
            <a:avLst/>
          </a:prstGeom>
          <a:noFill/>
          <a:ln>
            <a:noFill/>
          </a:ln>
        </p:spPr>
        <p:txBody>
          <a:bodyPr anchorCtr="0" anchor="t" bIns="0" lIns="91425" spcFirstLastPara="1" rIns="91425" wrap="square" tIns="0">
            <a:spAutoFit/>
          </a:bodyPr>
          <a:lstStyle/>
          <a:p>
            <a:pPr indent="0" lvl="0" marL="0" marR="0" rtl="0" algn="r">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호텔 대시보드</a:t>
            </a:r>
            <a:endParaRPr b="1" i="0" sz="2000" u="none" cap="none" strike="noStrike">
              <a:solidFill>
                <a:srgbClr val="3F3F3F"/>
              </a:solidFill>
              <a:latin typeface="Nanum Gothic"/>
              <a:ea typeface="Nanum Gothic"/>
              <a:cs typeface="Nanum Gothic"/>
              <a:sym typeface="Nanum Gothic"/>
            </a:endParaRPr>
          </a:p>
        </p:txBody>
      </p:sp>
      <p:cxnSp>
        <p:nvCxnSpPr>
          <p:cNvPr id="544" name="Google Shape;544;g2499a7d4f17_7_97"/>
          <p:cNvCxnSpPr/>
          <p:nvPr/>
        </p:nvCxnSpPr>
        <p:spPr>
          <a:xfrm>
            <a:off x="1931825" y="5626600"/>
            <a:ext cx="2568300" cy="0"/>
          </a:xfrm>
          <a:prstGeom prst="straightConnector1">
            <a:avLst/>
          </a:prstGeom>
          <a:noFill/>
          <a:ln cap="flat" cmpd="sng" w="9525">
            <a:solidFill>
              <a:srgbClr val="7F7F7F"/>
            </a:solidFill>
            <a:prstDash val="solid"/>
            <a:round/>
            <a:headEnd len="med" w="med" type="none"/>
            <a:tailEnd len="med" w="med" type="none"/>
          </a:ln>
        </p:spPr>
      </p:cxnSp>
      <p:sp>
        <p:nvSpPr>
          <p:cNvPr id="545" name="Google Shape;545;g2499a7d4f17_7_97"/>
          <p:cNvSpPr txBox="1"/>
          <p:nvPr/>
        </p:nvSpPr>
        <p:spPr>
          <a:xfrm>
            <a:off x="1930750" y="4019900"/>
            <a:ext cx="264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최적의 호텔을 찾을 수 있는</a:t>
            </a:r>
            <a:endParaRPr sz="1300">
              <a:solidFill>
                <a:srgbClr val="3A3838"/>
              </a:solidFill>
              <a:latin typeface="Nanum Gothic"/>
              <a:ea typeface="Nanum Gothic"/>
              <a:cs typeface="Nanum Gothic"/>
              <a:sym typeface="Nanum Gothic"/>
            </a:endParaRPr>
          </a:p>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546" name="Google Shape;546;g2499a7d4f17_7_97"/>
          <p:cNvSpPr txBox="1"/>
          <p:nvPr/>
        </p:nvSpPr>
        <p:spPr>
          <a:xfrm>
            <a:off x="1930750" y="4581500"/>
            <a:ext cx="2645700" cy="954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인원 &amp; 요일별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등급별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 &amp; 인원별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위치별 금액순 추천호텔</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위치별 등급 &amp; 평점순 추천호텔</a:t>
            </a:r>
            <a:endParaRPr sz="1000">
              <a:solidFill>
                <a:srgbClr val="616161"/>
              </a:solidFill>
              <a:highlight>
                <a:srgbClr val="FFFFFF"/>
              </a:highlight>
              <a:latin typeface="Nanum Gothic"/>
              <a:ea typeface="Nanum Gothic"/>
              <a:cs typeface="Nanum Gothic"/>
              <a:sym typeface="Nanum Gothic"/>
            </a:endParaRPr>
          </a:p>
        </p:txBody>
      </p:sp>
      <p:sp>
        <p:nvSpPr>
          <p:cNvPr id="547" name="Google Shape;547;g2499a7d4f17_7_97"/>
          <p:cNvSpPr txBox="1"/>
          <p:nvPr/>
        </p:nvSpPr>
        <p:spPr>
          <a:xfrm>
            <a:off x="7660775" y="1625300"/>
            <a:ext cx="2277000" cy="3078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항공권 대시보드</a:t>
            </a:r>
            <a:endParaRPr b="1" i="0" sz="2000" u="none" cap="none" strike="noStrike">
              <a:solidFill>
                <a:srgbClr val="3F3F3F"/>
              </a:solidFill>
              <a:latin typeface="Nanum Gothic"/>
              <a:ea typeface="Nanum Gothic"/>
              <a:cs typeface="Nanum Gothic"/>
              <a:sym typeface="Nanum Gothic"/>
            </a:endParaRPr>
          </a:p>
        </p:txBody>
      </p:sp>
      <p:cxnSp>
        <p:nvCxnSpPr>
          <p:cNvPr id="548" name="Google Shape;548;g2499a7d4f17_7_97"/>
          <p:cNvCxnSpPr/>
          <p:nvPr/>
        </p:nvCxnSpPr>
        <p:spPr>
          <a:xfrm>
            <a:off x="7736975" y="3397925"/>
            <a:ext cx="2568300" cy="0"/>
          </a:xfrm>
          <a:prstGeom prst="straightConnector1">
            <a:avLst/>
          </a:prstGeom>
          <a:noFill/>
          <a:ln cap="flat" cmpd="sng" w="9525">
            <a:solidFill>
              <a:srgbClr val="7F7F7F"/>
            </a:solidFill>
            <a:prstDash val="solid"/>
            <a:round/>
            <a:headEnd len="med" w="med" type="none"/>
            <a:tailEnd len="med" w="med" type="none"/>
          </a:ln>
        </p:spPr>
      </p:cxnSp>
      <p:sp>
        <p:nvSpPr>
          <p:cNvPr id="549" name="Google Shape;549;g2499a7d4f17_7_97"/>
          <p:cNvSpPr txBox="1"/>
          <p:nvPr/>
        </p:nvSpPr>
        <p:spPr>
          <a:xfrm>
            <a:off x="7659700" y="1943625"/>
            <a:ext cx="2645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최적의 항공권을 찾을 수 있는</a:t>
            </a:r>
            <a:endParaRPr sz="1300">
              <a:solidFill>
                <a:srgbClr val="3A3838"/>
              </a:solidFill>
              <a:latin typeface="Nanum Gothic"/>
              <a:ea typeface="Nanum Gothic"/>
              <a:cs typeface="Nanum Gothic"/>
              <a:sym typeface="Nanum Gothic"/>
            </a:endParaRPr>
          </a:p>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550" name="Google Shape;550;g2499a7d4f17_7_97"/>
          <p:cNvSpPr txBox="1"/>
          <p:nvPr/>
        </p:nvSpPr>
        <p:spPr>
          <a:xfrm>
            <a:off x="7659700" y="2505225"/>
            <a:ext cx="2645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제주행, 김포행 일별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 항공권 최저가 비교</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요일별 평균 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금액이 낮은 시간대</a:t>
            </a:r>
            <a:endParaRPr sz="1000">
              <a:solidFill>
                <a:srgbClr val="616161"/>
              </a:solidFill>
              <a:highlight>
                <a:srgbClr val="FFFFFF"/>
              </a:highlight>
              <a:latin typeface="Nanum Gothic"/>
              <a:ea typeface="Nanum Gothic"/>
              <a:cs typeface="Nanum Gothic"/>
              <a:sym typeface="Nanum Gothic"/>
            </a:endParaRPr>
          </a:p>
        </p:txBody>
      </p:sp>
      <p:sp>
        <p:nvSpPr>
          <p:cNvPr id="551" name="Google Shape;551;g2499a7d4f17_7_97"/>
          <p:cNvSpPr txBox="1"/>
          <p:nvPr/>
        </p:nvSpPr>
        <p:spPr>
          <a:xfrm>
            <a:off x="7660775" y="3701575"/>
            <a:ext cx="2066100" cy="3078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렌터카 대시보드</a:t>
            </a:r>
            <a:endParaRPr b="1" i="0" sz="2000" u="none" cap="none" strike="noStrike">
              <a:solidFill>
                <a:srgbClr val="3F3F3F"/>
              </a:solidFill>
              <a:latin typeface="Nanum Gothic"/>
              <a:ea typeface="Nanum Gothic"/>
              <a:cs typeface="Nanum Gothic"/>
              <a:sym typeface="Nanum Gothic"/>
            </a:endParaRPr>
          </a:p>
        </p:txBody>
      </p:sp>
      <p:cxnSp>
        <p:nvCxnSpPr>
          <p:cNvPr id="552" name="Google Shape;552;g2499a7d4f17_7_97"/>
          <p:cNvCxnSpPr/>
          <p:nvPr/>
        </p:nvCxnSpPr>
        <p:spPr>
          <a:xfrm>
            <a:off x="7736975" y="5474200"/>
            <a:ext cx="2568300" cy="0"/>
          </a:xfrm>
          <a:prstGeom prst="straightConnector1">
            <a:avLst/>
          </a:prstGeom>
          <a:noFill/>
          <a:ln cap="flat" cmpd="sng" w="9525">
            <a:solidFill>
              <a:srgbClr val="7F7F7F"/>
            </a:solidFill>
            <a:prstDash val="solid"/>
            <a:round/>
            <a:headEnd len="med" w="med" type="none"/>
            <a:tailEnd len="med" w="med" type="none"/>
          </a:ln>
        </p:spPr>
      </p:cxnSp>
      <p:sp>
        <p:nvSpPr>
          <p:cNvPr id="553" name="Google Shape;553;g2499a7d4f17_7_97"/>
          <p:cNvSpPr txBox="1"/>
          <p:nvPr/>
        </p:nvSpPr>
        <p:spPr>
          <a:xfrm>
            <a:off x="7659700" y="4019900"/>
            <a:ext cx="2645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최적의 렌터카를 찾을 수 있는</a:t>
            </a:r>
            <a:endParaRPr sz="1300">
              <a:solidFill>
                <a:srgbClr val="3A3838"/>
              </a:solidFill>
              <a:latin typeface="Nanum Gothic"/>
              <a:ea typeface="Nanum Gothic"/>
              <a:cs typeface="Nanum Gothic"/>
              <a:sym typeface="Nanum Gothic"/>
            </a:endParaRPr>
          </a:p>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554" name="Google Shape;554;g2499a7d4f17_7_97"/>
          <p:cNvSpPr txBox="1"/>
          <p:nvPr/>
        </p:nvSpPr>
        <p:spPr>
          <a:xfrm>
            <a:off x="7659700" y="4581500"/>
            <a:ext cx="2645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좌석 수별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요일 &amp; 유종별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유종별 예약 가능 차량수</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인기 차종</a:t>
            </a:r>
            <a:endParaRPr sz="1000">
              <a:solidFill>
                <a:srgbClr val="616161"/>
              </a:solidFill>
              <a:highlight>
                <a:srgbClr val="FFFFFF"/>
              </a:highlight>
              <a:latin typeface="Nanum Gothic"/>
              <a:ea typeface="Nanum Gothic"/>
              <a:cs typeface="Nanum Gothic"/>
              <a:sym typeface="Nanum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558" name="Shape 558"/>
        <p:cNvGrpSpPr/>
        <p:nvPr/>
      </p:nvGrpSpPr>
      <p:grpSpPr>
        <a:xfrm>
          <a:off x="0" y="0"/>
          <a:ext cx="0" cy="0"/>
          <a:chOff x="0" y="0"/>
          <a:chExt cx="0" cy="0"/>
        </a:xfrm>
      </p:grpSpPr>
      <p:sp>
        <p:nvSpPr>
          <p:cNvPr id="559" name="Google Shape;559;g2499a7d4f17_7_128"/>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2499a7d4f17_7_128"/>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대시보드 구성</a:t>
            </a:r>
            <a:endParaRPr sz="1200">
              <a:latin typeface="Nanum Gothic"/>
              <a:ea typeface="Nanum Gothic"/>
              <a:cs typeface="Nanum Gothic"/>
              <a:sym typeface="Nanum Gothic"/>
            </a:endParaRPr>
          </a:p>
        </p:txBody>
      </p:sp>
      <p:sp>
        <p:nvSpPr>
          <p:cNvPr id="561" name="Google Shape;561;g2499a7d4f17_7_128"/>
          <p:cNvSpPr txBox="1"/>
          <p:nvPr/>
        </p:nvSpPr>
        <p:spPr>
          <a:xfrm>
            <a:off x="686325" y="428675"/>
            <a:ext cx="36477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프</a:t>
            </a:r>
            <a:r>
              <a:rPr b="1" i="0" lang="ko-KR" sz="2500" u="none" cap="none" strike="noStrike">
                <a:solidFill>
                  <a:srgbClr val="3F3F3F"/>
                </a:solidFill>
                <a:latin typeface="Nanum Gothic"/>
                <a:ea typeface="Nanum Gothic"/>
                <a:cs typeface="Nanum Gothic"/>
                <a:sym typeface="Nanum Gothic"/>
              </a:rPr>
              <a:t>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562" name="Google Shape;562;g2499a7d4f17_7_128"/>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563" name="Google Shape;563;g2499a7d4f17_7_128"/>
          <p:cNvSpPr/>
          <p:nvPr/>
        </p:nvSpPr>
        <p:spPr>
          <a:xfrm>
            <a:off x="4854200" y="2397550"/>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g2499a7d4f17_7_128"/>
          <p:cNvPicPr preferRelativeResize="0"/>
          <p:nvPr/>
        </p:nvPicPr>
        <p:blipFill>
          <a:blip r:embed="rId3">
            <a:alphaModFix/>
          </a:blip>
          <a:stretch>
            <a:fillRect/>
          </a:stretch>
        </p:blipFill>
        <p:spPr>
          <a:xfrm>
            <a:off x="5100656" y="2644006"/>
            <a:ext cx="561038" cy="561038"/>
          </a:xfrm>
          <a:prstGeom prst="rect">
            <a:avLst/>
          </a:prstGeom>
          <a:noFill/>
          <a:ln>
            <a:noFill/>
          </a:ln>
        </p:spPr>
      </p:pic>
      <p:sp>
        <p:nvSpPr>
          <p:cNvPr id="565" name="Google Shape;565;g2499a7d4f17_7_128"/>
          <p:cNvSpPr/>
          <p:nvPr/>
        </p:nvSpPr>
        <p:spPr>
          <a:xfrm>
            <a:off x="6327775" y="2397575"/>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g2499a7d4f17_7_128"/>
          <p:cNvPicPr preferRelativeResize="0"/>
          <p:nvPr/>
        </p:nvPicPr>
        <p:blipFill>
          <a:blip r:embed="rId4">
            <a:alphaModFix/>
          </a:blip>
          <a:stretch>
            <a:fillRect/>
          </a:stretch>
        </p:blipFill>
        <p:spPr>
          <a:xfrm>
            <a:off x="6574219" y="2644019"/>
            <a:ext cx="561011" cy="561011"/>
          </a:xfrm>
          <a:prstGeom prst="rect">
            <a:avLst/>
          </a:prstGeom>
          <a:noFill/>
          <a:ln>
            <a:noFill/>
          </a:ln>
        </p:spPr>
      </p:pic>
      <p:sp>
        <p:nvSpPr>
          <p:cNvPr id="567" name="Google Shape;567;g2499a7d4f17_7_128"/>
          <p:cNvSpPr/>
          <p:nvPr/>
        </p:nvSpPr>
        <p:spPr>
          <a:xfrm>
            <a:off x="4854225" y="3701575"/>
            <a:ext cx="1053900" cy="1053900"/>
          </a:xfrm>
          <a:prstGeom prst="roundRect">
            <a:avLst>
              <a:gd fmla="val 16667" name="adj"/>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2499a7d4f17_7_128"/>
          <p:cNvSpPr/>
          <p:nvPr/>
        </p:nvSpPr>
        <p:spPr>
          <a:xfrm>
            <a:off x="6327775" y="3701575"/>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g2499a7d4f17_7_128"/>
          <p:cNvPicPr preferRelativeResize="0"/>
          <p:nvPr/>
        </p:nvPicPr>
        <p:blipFill>
          <a:blip r:embed="rId5">
            <a:alphaModFix/>
          </a:blip>
          <a:stretch>
            <a:fillRect/>
          </a:stretch>
        </p:blipFill>
        <p:spPr>
          <a:xfrm>
            <a:off x="5100668" y="3948019"/>
            <a:ext cx="561011" cy="561011"/>
          </a:xfrm>
          <a:prstGeom prst="rect">
            <a:avLst/>
          </a:prstGeom>
          <a:noFill/>
          <a:ln>
            <a:noFill/>
          </a:ln>
        </p:spPr>
      </p:pic>
      <p:pic>
        <p:nvPicPr>
          <p:cNvPr id="570" name="Google Shape;570;g2499a7d4f17_7_128"/>
          <p:cNvPicPr preferRelativeResize="0"/>
          <p:nvPr/>
        </p:nvPicPr>
        <p:blipFill>
          <a:blip r:embed="rId6">
            <a:alphaModFix/>
          </a:blip>
          <a:stretch>
            <a:fillRect/>
          </a:stretch>
        </p:blipFill>
        <p:spPr>
          <a:xfrm>
            <a:off x="6574219" y="3948019"/>
            <a:ext cx="561011" cy="561011"/>
          </a:xfrm>
          <a:prstGeom prst="rect">
            <a:avLst/>
          </a:prstGeom>
          <a:noFill/>
          <a:ln>
            <a:noFill/>
          </a:ln>
        </p:spPr>
      </p:pic>
      <p:sp>
        <p:nvSpPr>
          <p:cNvPr id="571" name="Google Shape;571;g2499a7d4f17_7_128"/>
          <p:cNvSpPr txBox="1"/>
          <p:nvPr/>
        </p:nvSpPr>
        <p:spPr>
          <a:xfrm>
            <a:off x="2667550" y="1695788"/>
            <a:ext cx="1875600" cy="307800"/>
          </a:xfrm>
          <a:prstGeom prst="rect">
            <a:avLst/>
          </a:prstGeom>
          <a:noFill/>
          <a:ln>
            <a:noFill/>
          </a:ln>
        </p:spPr>
        <p:txBody>
          <a:bodyPr anchorCtr="0" anchor="t" bIns="0" lIns="91425" spcFirstLastPara="1" rIns="91425" wrap="square" tIns="0">
            <a:spAutoFit/>
          </a:bodyPr>
          <a:lstStyle/>
          <a:p>
            <a:pPr indent="0" lvl="0" marL="0" marR="0" rtl="0" algn="r">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메인 대시보드</a:t>
            </a:r>
            <a:endParaRPr b="1" i="0" sz="2000" u="none" cap="none" strike="noStrike">
              <a:solidFill>
                <a:srgbClr val="3F3F3F"/>
              </a:solidFill>
              <a:latin typeface="Nanum Gothic"/>
              <a:ea typeface="Nanum Gothic"/>
              <a:cs typeface="Nanum Gothic"/>
              <a:sym typeface="Nanum Gothic"/>
            </a:endParaRPr>
          </a:p>
        </p:txBody>
      </p:sp>
      <p:cxnSp>
        <p:nvCxnSpPr>
          <p:cNvPr id="572" name="Google Shape;572;g2499a7d4f17_7_128"/>
          <p:cNvCxnSpPr/>
          <p:nvPr/>
        </p:nvCxnSpPr>
        <p:spPr>
          <a:xfrm>
            <a:off x="1931825" y="3397925"/>
            <a:ext cx="2568300" cy="0"/>
          </a:xfrm>
          <a:prstGeom prst="straightConnector1">
            <a:avLst/>
          </a:prstGeom>
          <a:noFill/>
          <a:ln cap="flat" cmpd="sng" w="9525">
            <a:solidFill>
              <a:srgbClr val="7F7F7F"/>
            </a:solidFill>
            <a:prstDash val="solid"/>
            <a:round/>
            <a:headEnd len="med" w="med" type="none"/>
            <a:tailEnd len="med" w="med" type="none"/>
          </a:ln>
        </p:spPr>
      </p:cxnSp>
      <p:sp>
        <p:nvSpPr>
          <p:cNvPr id="573" name="Google Shape;573;g2499a7d4f17_7_128"/>
          <p:cNvSpPr txBox="1"/>
          <p:nvPr/>
        </p:nvSpPr>
        <p:spPr>
          <a:xfrm>
            <a:off x="1930750" y="2014113"/>
            <a:ext cx="264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항공권, 호텔, 렌터카의 전체적인 정보 제공</a:t>
            </a:r>
            <a:endParaRPr sz="1300">
              <a:solidFill>
                <a:srgbClr val="3A3838"/>
              </a:solidFill>
              <a:latin typeface="Nanum Gothic"/>
              <a:ea typeface="Nanum Gothic"/>
              <a:cs typeface="Nanum Gothic"/>
              <a:sym typeface="Nanum Gothic"/>
            </a:endParaRPr>
          </a:p>
        </p:txBody>
      </p:sp>
      <p:sp>
        <p:nvSpPr>
          <p:cNvPr id="574" name="Google Shape;574;g2499a7d4f17_7_128"/>
          <p:cNvSpPr txBox="1"/>
          <p:nvPr/>
        </p:nvSpPr>
        <p:spPr>
          <a:xfrm>
            <a:off x="1930750" y="2575713"/>
            <a:ext cx="26457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일자별 1박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 평균금액 세부 정보</a:t>
            </a:r>
            <a:endParaRPr sz="1000">
              <a:solidFill>
                <a:srgbClr val="3A3838"/>
              </a:solidFill>
              <a:latin typeface="Nanum Gothic"/>
              <a:ea typeface="Nanum Gothic"/>
              <a:cs typeface="Nanum Gothic"/>
              <a:sym typeface="Nanum Gothic"/>
            </a:endParaRPr>
          </a:p>
        </p:txBody>
      </p:sp>
      <p:sp>
        <p:nvSpPr>
          <p:cNvPr id="575" name="Google Shape;575;g2499a7d4f17_7_128"/>
          <p:cNvSpPr txBox="1"/>
          <p:nvPr/>
        </p:nvSpPr>
        <p:spPr>
          <a:xfrm>
            <a:off x="2667550" y="3701575"/>
            <a:ext cx="1875600" cy="307800"/>
          </a:xfrm>
          <a:prstGeom prst="rect">
            <a:avLst/>
          </a:prstGeom>
          <a:noFill/>
          <a:ln>
            <a:noFill/>
          </a:ln>
        </p:spPr>
        <p:txBody>
          <a:bodyPr anchorCtr="0" anchor="t" bIns="0" lIns="91425" spcFirstLastPara="1" rIns="91425" wrap="square" tIns="0">
            <a:spAutoFit/>
          </a:bodyPr>
          <a:lstStyle/>
          <a:p>
            <a:pPr indent="0" lvl="0" marL="0" marR="0" rtl="0" algn="r">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호텔 대시보드</a:t>
            </a:r>
            <a:endParaRPr b="1" i="0" sz="2000" u="none" cap="none" strike="noStrike">
              <a:solidFill>
                <a:srgbClr val="3F3F3F"/>
              </a:solidFill>
              <a:latin typeface="Nanum Gothic"/>
              <a:ea typeface="Nanum Gothic"/>
              <a:cs typeface="Nanum Gothic"/>
              <a:sym typeface="Nanum Gothic"/>
            </a:endParaRPr>
          </a:p>
        </p:txBody>
      </p:sp>
      <p:cxnSp>
        <p:nvCxnSpPr>
          <p:cNvPr id="576" name="Google Shape;576;g2499a7d4f17_7_128"/>
          <p:cNvCxnSpPr/>
          <p:nvPr/>
        </p:nvCxnSpPr>
        <p:spPr>
          <a:xfrm>
            <a:off x="1931825" y="5626600"/>
            <a:ext cx="2568300" cy="0"/>
          </a:xfrm>
          <a:prstGeom prst="straightConnector1">
            <a:avLst/>
          </a:prstGeom>
          <a:noFill/>
          <a:ln cap="flat" cmpd="sng" w="9525">
            <a:solidFill>
              <a:srgbClr val="7F7F7F"/>
            </a:solidFill>
            <a:prstDash val="solid"/>
            <a:round/>
            <a:headEnd len="med" w="med" type="none"/>
            <a:tailEnd len="med" w="med" type="none"/>
          </a:ln>
        </p:spPr>
      </p:cxnSp>
      <p:sp>
        <p:nvSpPr>
          <p:cNvPr id="577" name="Google Shape;577;g2499a7d4f17_7_128"/>
          <p:cNvSpPr txBox="1"/>
          <p:nvPr/>
        </p:nvSpPr>
        <p:spPr>
          <a:xfrm>
            <a:off x="1930750" y="4019900"/>
            <a:ext cx="264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최적의 호텔을 찾을 수 있는</a:t>
            </a:r>
            <a:endParaRPr sz="1300">
              <a:solidFill>
                <a:srgbClr val="3A3838"/>
              </a:solidFill>
              <a:latin typeface="Nanum Gothic"/>
              <a:ea typeface="Nanum Gothic"/>
              <a:cs typeface="Nanum Gothic"/>
              <a:sym typeface="Nanum Gothic"/>
            </a:endParaRPr>
          </a:p>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578" name="Google Shape;578;g2499a7d4f17_7_128"/>
          <p:cNvSpPr txBox="1"/>
          <p:nvPr/>
        </p:nvSpPr>
        <p:spPr>
          <a:xfrm>
            <a:off x="1930750" y="4581500"/>
            <a:ext cx="2645700" cy="954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인원 &amp; 요일별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등급별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 &amp; 인원별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위치별 금액순 추천호텔</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위치별 등급 &amp; 평점순 추천호텔</a:t>
            </a:r>
            <a:endParaRPr sz="1000">
              <a:solidFill>
                <a:srgbClr val="616161"/>
              </a:solidFill>
              <a:highlight>
                <a:srgbClr val="FFFFFF"/>
              </a:highlight>
              <a:latin typeface="Nanum Gothic"/>
              <a:ea typeface="Nanum Gothic"/>
              <a:cs typeface="Nanum Gothic"/>
              <a:sym typeface="Nanum Gothic"/>
            </a:endParaRPr>
          </a:p>
        </p:txBody>
      </p:sp>
      <p:cxnSp>
        <p:nvCxnSpPr>
          <p:cNvPr id="579" name="Google Shape;579;g2499a7d4f17_7_128"/>
          <p:cNvCxnSpPr/>
          <p:nvPr/>
        </p:nvCxnSpPr>
        <p:spPr>
          <a:xfrm>
            <a:off x="7736975" y="3397925"/>
            <a:ext cx="2568300" cy="0"/>
          </a:xfrm>
          <a:prstGeom prst="straightConnector1">
            <a:avLst/>
          </a:prstGeom>
          <a:noFill/>
          <a:ln cap="flat" cmpd="sng" w="9525">
            <a:solidFill>
              <a:srgbClr val="7F7F7F"/>
            </a:solidFill>
            <a:prstDash val="solid"/>
            <a:round/>
            <a:headEnd len="med" w="med" type="none"/>
            <a:tailEnd len="med" w="med" type="none"/>
          </a:ln>
        </p:spPr>
      </p:cxnSp>
      <p:sp>
        <p:nvSpPr>
          <p:cNvPr id="580" name="Google Shape;580;g2499a7d4f17_7_128"/>
          <p:cNvSpPr txBox="1"/>
          <p:nvPr/>
        </p:nvSpPr>
        <p:spPr>
          <a:xfrm>
            <a:off x="7659700" y="1943625"/>
            <a:ext cx="2645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최적의 항공권을 찾을 수 있는</a:t>
            </a:r>
            <a:endParaRPr sz="1300">
              <a:solidFill>
                <a:srgbClr val="3A3838"/>
              </a:solidFill>
              <a:latin typeface="Nanum Gothic"/>
              <a:ea typeface="Nanum Gothic"/>
              <a:cs typeface="Nanum Gothic"/>
              <a:sym typeface="Nanum Gothic"/>
            </a:endParaRPr>
          </a:p>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581" name="Google Shape;581;g2499a7d4f17_7_128"/>
          <p:cNvSpPr txBox="1"/>
          <p:nvPr/>
        </p:nvSpPr>
        <p:spPr>
          <a:xfrm>
            <a:off x="7659700" y="2505225"/>
            <a:ext cx="2645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제주행, 김포행 일별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 항공권 최저가 비교</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요일별 평균 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금액이 낮은 시간대</a:t>
            </a:r>
            <a:endParaRPr sz="1000">
              <a:solidFill>
                <a:srgbClr val="616161"/>
              </a:solidFill>
              <a:highlight>
                <a:srgbClr val="FFFFFF"/>
              </a:highlight>
              <a:latin typeface="Nanum Gothic"/>
              <a:ea typeface="Nanum Gothic"/>
              <a:cs typeface="Nanum Gothic"/>
              <a:sym typeface="Nanum Gothic"/>
            </a:endParaRPr>
          </a:p>
        </p:txBody>
      </p:sp>
      <p:sp>
        <p:nvSpPr>
          <p:cNvPr id="582" name="Google Shape;582;g2499a7d4f17_7_128"/>
          <p:cNvSpPr txBox="1"/>
          <p:nvPr/>
        </p:nvSpPr>
        <p:spPr>
          <a:xfrm>
            <a:off x="7660775" y="3701575"/>
            <a:ext cx="2066100" cy="3078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렌터카 대시보드</a:t>
            </a:r>
            <a:endParaRPr b="1" i="0" sz="2000" u="none" cap="none" strike="noStrike">
              <a:solidFill>
                <a:srgbClr val="3F3F3F"/>
              </a:solidFill>
              <a:latin typeface="Nanum Gothic"/>
              <a:ea typeface="Nanum Gothic"/>
              <a:cs typeface="Nanum Gothic"/>
              <a:sym typeface="Nanum Gothic"/>
            </a:endParaRPr>
          </a:p>
        </p:txBody>
      </p:sp>
      <p:cxnSp>
        <p:nvCxnSpPr>
          <p:cNvPr id="583" name="Google Shape;583;g2499a7d4f17_7_128"/>
          <p:cNvCxnSpPr/>
          <p:nvPr/>
        </p:nvCxnSpPr>
        <p:spPr>
          <a:xfrm>
            <a:off x="7736975" y="5474200"/>
            <a:ext cx="2568300" cy="0"/>
          </a:xfrm>
          <a:prstGeom prst="straightConnector1">
            <a:avLst/>
          </a:prstGeom>
          <a:noFill/>
          <a:ln cap="flat" cmpd="sng" w="9525">
            <a:solidFill>
              <a:srgbClr val="7F7F7F"/>
            </a:solidFill>
            <a:prstDash val="solid"/>
            <a:round/>
            <a:headEnd len="med" w="med" type="none"/>
            <a:tailEnd len="med" w="med" type="none"/>
          </a:ln>
        </p:spPr>
      </p:cxnSp>
      <p:sp>
        <p:nvSpPr>
          <p:cNvPr id="584" name="Google Shape;584;g2499a7d4f17_7_128"/>
          <p:cNvSpPr txBox="1"/>
          <p:nvPr/>
        </p:nvSpPr>
        <p:spPr>
          <a:xfrm>
            <a:off x="7659700" y="4019900"/>
            <a:ext cx="2645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최적의 렌터카를 찾을 수 있는</a:t>
            </a:r>
            <a:endParaRPr sz="1300">
              <a:solidFill>
                <a:srgbClr val="3A3838"/>
              </a:solidFill>
              <a:latin typeface="Nanum Gothic"/>
              <a:ea typeface="Nanum Gothic"/>
              <a:cs typeface="Nanum Gothic"/>
              <a:sym typeface="Nanum Gothic"/>
            </a:endParaRPr>
          </a:p>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585" name="Google Shape;585;g2499a7d4f17_7_128"/>
          <p:cNvSpPr txBox="1"/>
          <p:nvPr/>
        </p:nvSpPr>
        <p:spPr>
          <a:xfrm>
            <a:off x="7659700" y="4581500"/>
            <a:ext cx="2645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좌석 수별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요일 &amp; 유종별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유종별 예약 가능 차량수</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인기 차종</a:t>
            </a:r>
            <a:endParaRPr sz="1000">
              <a:solidFill>
                <a:srgbClr val="616161"/>
              </a:solidFill>
              <a:highlight>
                <a:srgbClr val="FFFFFF"/>
              </a:highlight>
              <a:latin typeface="Nanum Gothic"/>
              <a:ea typeface="Nanum Gothic"/>
              <a:cs typeface="Nanum Gothic"/>
              <a:sym typeface="Nanum Gothic"/>
            </a:endParaRPr>
          </a:p>
        </p:txBody>
      </p:sp>
      <p:sp>
        <p:nvSpPr>
          <p:cNvPr id="586" name="Google Shape;586;g2499a7d4f17_7_128"/>
          <p:cNvSpPr txBox="1"/>
          <p:nvPr/>
        </p:nvSpPr>
        <p:spPr>
          <a:xfrm>
            <a:off x="7660775" y="1625300"/>
            <a:ext cx="2277000" cy="3078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항공권 대시보드</a:t>
            </a:r>
            <a:endParaRPr b="1" i="0" sz="2000" u="none" cap="none" strike="noStrike">
              <a:solidFill>
                <a:srgbClr val="3F3F3F"/>
              </a:solidFill>
              <a:latin typeface="Nanum Gothic"/>
              <a:ea typeface="Nanum Gothic"/>
              <a:cs typeface="Nanum Gothic"/>
              <a:sym typeface="Nanum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99" name="Shape 99"/>
        <p:cNvGrpSpPr/>
        <p:nvPr/>
      </p:nvGrpSpPr>
      <p:grpSpPr>
        <a:xfrm>
          <a:off x="0" y="0"/>
          <a:ext cx="0" cy="0"/>
          <a:chOff x="0" y="0"/>
          <a:chExt cx="0" cy="0"/>
        </a:xfrm>
      </p:grpSpPr>
      <p:sp>
        <p:nvSpPr>
          <p:cNvPr id="100" name="Google Shape;100;g2499a7d4f17_5_74"/>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2499a7d4f17_5_74"/>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프로젝트 주제 및 선정 배경</a:t>
            </a:r>
            <a:endParaRPr sz="1200">
              <a:latin typeface="Nanum Gothic"/>
              <a:ea typeface="Nanum Gothic"/>
              <a:cs typeface="Nanum Gothic"/>
              <a:sym typeface="Nanum Gothic"/>
            </a:endParaRPr>
          </a:p>
        </p:txBody>
      </p:sp>
      <p:sp>
        <p:nvSpPr>
          <p:cNvPr id="102" name="Google Shape;102;g2499a7d4f17_5_74"/>
          <p:cNvSpPr txBox="1"/>
          <p:nvPr/>
        </p:nvSpPr>
        <p:spPr>
          <a:xfrm>
            <a:off x="686325" y="428675"/>
            <a:ext cx="28569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01.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a:t>
            </a:r>
            <a:r>
              <a:rPr b="1" i="0" lang="ko-KR" sz="2500" u="none" cap="none" strike="noStrike">
                <a:solidFill>
                  <a:srgbClr val="3F3F3F"/>
                </a:solidFill>
                <a:latin typeface="Nanum Gothic"/>
                <a:ea typeface="Nanum Gothic"/>
                <a:cs typeface="Nanum Gothic"/>
                <a:sym typeface="Nanum Gothic"/>
              </a:rPr>
              <a:t>개요</a:t>
            </a:r>
            <a:endParaRPr b="1" i="0" sz="2500" u="none" cap="none" strike="noStrike">
              <a:solidFill>
                <a:srgbClr val="3F3F3F"/>
              </a:solidFill>
              <a:latin typeface="Nanum Gothic"/>
              <a:ea typeface="Nanum Gothic"/>
              <a:cs typeface="Nanum Gothic"/>
              <a:sym typeface="Nanum Gothic"/>
            </a:endParaRPr>
          </a:p>
        </p:txBody>
      </p:sp>
      <p:sp>
        <p:nvSpPr>
          <p:cNvPr id="103" name="Google Shape;103;g2499a7d4f17_5_74"/>
          <p:cNvSpPr txBox="1"/>
          <p:nvPr/>
        </p:nvSpPr>
        <p:spPr>
          <a:xfrm>
            <a:off x="1979450" y="4404150"/>
            <a:ext cx="21204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800">
                <a:solidFill>
                  <a:srgbClr val="3F3F3F"/>
                </a:solidFill>
                <a:latin typeface="Nanum Gothic"/>
                <a:ea typeface="Nanum Gothic"/>
                <a:cs typeface="Nanum Gothic"/>
                <a:sym typeface="Nanum Gothic"/>
              </a:rPr>
              <a:t>여행 수요 증가</a:t>
            </a:r>
            <a:endParaRPr b="1" sz="1800">
              <a:solidFill>
                <a:srgbClr val="3F3F3F"/>
              </a:solidFill>
              <a:latin typeface="Nanum Gothic"/>
              <a:ea typeface="Nanum Gothic"/>
              <a:cs typeface="Nanum Gothic"/>
              <a:sym typeface="Nanum Gothic"/>
            </a:endParaRPr>
          </a:p>
        </p:txBody>
      </p:sp>
      <p:sp>
        <p:nvSpPr>
          <p:cNvPr id="104" name="Google Shape;104;g2499a7d4f17_5_74"/>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pic>
        <p:nvPicPr>
          <p:cNvPr id="105" name="Google Shape;105;g2499a7d4f17_5_74"/>
          <p:cNvPicPr preferRelativeResize="0"/>
          <p:nvPr/>
        </p:nvPicPr>
        <p:blipFill rotWithShape="1">
          <a:blip r:embed="rId3">
            <a:alphaModFix/>
          </a:blip>
          <a:srcRect b="0" l="8333" r="8333" t="0"/>
          <a:stretch/>
        </p:blipFill>
        <p:spPr>
          <a:xfrm>
            <a:off x="1959926" y="1840130"/>
            <a:ext cx="2121444" cy="2062697"/>
          </a:xfrm>
          <a:prstGeom prst="rect">
            <a:avLst/>
          </a:prstGeom>
          <a:noFill/>
          <a:ln>
            <a:noFill/>
          </a:ln>
        </p:spPr>
      </p:pic>
      <p:sp>
        <p:nvSpPr>
          <p:cNvPr id="106" name="Google Shape;106;g2499a7d4f17_5_74"/>
          <p:cNvSpPr/>
          <p:nvPr/>
        </p:nvSpPr>
        <p:spPr>
          <a:xfrm>
            <a:off x="1959925" y="3911955"/>
            <a:ext cx="2121444" cy="400083"/>
          </a:xfrm>
          <a:prstGeom prst="rect">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g2499a7d4f17_5_74"/>
          <p:cNvGrpSpPr/>
          <p:nvPr/>
        </p:nvGrpSpPr>
        <p:grpSpPr>
          <a:xfrm>
            <a:off x="5132119" y="1840200"/>
            <a:ext cx="2120514" cy="2473119"/>
            <a:chOff x="4844768" y="2242450"/>
            <a:chExt cx="2340007" cy="2716519"/>
          </a:xfrm>
        </p:grpSpPr>
        <p:pic>
          <p:nvPicPr>
            <p:cNvPr id="108" name="Google Shape;108;g2499a7d4f17_5_74"/>
            <p:cNvPicPr preferRelativeResize="0"/>
            <p:nvPr/>
          </p:nvPicPr>
          <p:blipFill rotWithShape="1">
            <a:blip r:embed="rId4">
              <a:alphaModFix/>
            </a:blip>
            <a:srcRect b="0" l="6033" r="8378" t="0"/>
            <a:stretch/>
          </p:blipFill>
          <p:spPr>
            <a:xfrm>
              <a:off x="4844775" y="2242450"/>
              <a:ext cx="2340000" cy="2275200"/>
            </a:xfrm>
            <a:prstGeom prst="rect">
              <a:avLst/>
            </a:prstGeom>
            <a:noFill/>
            <a:ln>
              <a:noFill/>
            </a:ln>
          </p:spPr>
        </p:pic>
        <p:sp>
          <p:nvSpPr>
            <p:cNvPr id="109" name="Google Shape;109;g2499a7d4f17_5_74"/>
            <p:cNvSpPr/>
            <p:nvPr/>
          </p:nvSpPr>
          <p:spPr>
            <a:xfrm>
              <a:off x="4844768" y="4517669"/>
              <a:ext cx="2340000" cy="4413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g2499a7d4f17_5_74"/>
          <p:cNvGrpSpPr/>
          <p:nvPr/>
        </p:nvGrpSpPr>
        <p:grpSpPr>
          <a:xfrm>
            <a:off x="8302202" y="1840200"/>
            <a:ext cx="2120413" cy="2473246"/>
            <a:chOff x="8342175" y="2242200"/>
            <a:chExt cx="2341186" cy="2784873"/>
          </a:xfrm>
        </p:grpSpPr>
        <p:pic>
          <p:nvPicPr>
            <p:cNvPr id="111" name="Google Shape;111;g2499a7d4f17_5_74"/>
            <p:cNvPicPr preferRelativeResize="0"/>
            <p:nvPr/>
          </p:nvPicPr>
          <p:blipFill>
            <a:blip r:embed="rId5">
              <a:alphaModFix/>
            </a:blip>
            <a:stretch>
              <a:fillRect/>
            </a:stretch>
          </p:blipFill>
          <p:spPr>
            <a:xfrm>
              <a:off x="8342175" y="2242200"/>
              <a:ext cx="2340000" cy="2275201"/>
            </a:xfrm>
            <a:prstGeom prst="rect">
              <a:avLst/>
            </a:prstGeom>
            <a:noFill/>
            <a:ln>
              <a:noFill/>
            </a:ln>
          </p:spPr>
        </p:pic>
        <p:sp>
          <p:nvSpPr>
            <p:cNvPr id="112" name="Google Shape;112;g2499a7d4f17_5_74"/>
            <p:cNvSpPr/>
            <p:nvPr/>
          </p:nvSpPr>
          <p:spPr>
            <a:xfrm>
              <a:off x="8343361" y="4517673"/>
              <a:ext cx="2340000" cy="5094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g2499a7d4f17_5_74"/>
          <p:cNvSpPr txBox="1"/>
          <p:nvPr/>
        </p:nvSpPr>
        <p:spPr>
          <a:xfrm>
            <a:off x="3753650" y="3880950"/>
            <a:ext cx="328800" cy="4311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ko-KR" sz="1600">
                <a:solidFill>
                  <a:schemeClr val="lt1"/>
                </a:solidFill>
                <a:latin typeface="NanumGothic ExtraBold"/>
                <a:ea typeface="NanumGothic ExtraBold"/>
                <a:cs typeface="NanumGothic ExtraBold"/>
                <a:sym typeface="NanumGothic ExtraBold"/>
              </a:rPr>
              <a:t>1</a:t>
            </a:r>
            <a:endParaRPr sz="1600">
              <a:solidFill>
                <a:schemeClr val="lt1"/>
              </a:solidFill>
              <a:latin typeface="NanumGothic ExtraBold"/>
              <a:ea typeface="NanumGothic ExtraBold"/>
              <a:cs typeface="NanumGothic ExtraBold"/>
              <a:sym typeface="NanumGothic ExtraBold"/>
            </a:endParaRPr>
          </a:p>
        </p:txBody>
      </p:sp>
      <p:sp>
        <p:nvSpPr>
          <p:cNvPr id="114" name="Google Shape;114;g2499a7d4f17_5_74"/>
          <p:cNvSpPr txBox="1"/>
          <p:nvPr/>
        </p:nvSpPr>
        <p:spPr>
          <a:xfrm>
            <a:off x="6924400" y="3880950"/>
            <a:ext cx="328800" cy="4311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ko-KR" sz="1600">
                <a:solidFill>
                  <a:schemeClr val="lt1"/>
                </a:solidFill>
                <a:latin typeface="NanumGothic ExtraBold"/>
                <a:ea typeface="NanumGothic ExtraBold"/>
                <a:cs typeface="NanumGothic ExtraBold"/>
                <a:sym typeface="NanumGothic ExtraBold"/>
              </a:rPr>
              <a:t>2</a:t>
            </a:r>
            <a:endParaRPr sz="1600">
              <a:solidFill>
                <a:schemeClr val="lt1"/>
              </a:solidFill>
              <a:latin typeface="NanumGothic ExtraBold"/>
              <a:ea typeface="NanumGothic ExtraBold"/>
              <a:cs typeface="NanumGothic ExtraBold"/>
              <a:sym typeface="NanumGothic ExtraBold"/>
            </a:endParaRPr>
          </a:p>
        </p:txBody>
      </p:sp>
      <p:sp>
        <p:nvSpPr>
          <p:cNvPr id="115" name="Google Shape;115;g2499a7d4f17_5_74"/>
          <p:cNvSpPr txBox="1"/>
          <p:nvPr/>
        </p:nvSpPr>
        <p:spPr>
          <a:xfrm>
            <a:off x="10096225" y="3880950"/>
            <a:ext cx="328800" cy="4311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ko-KR" sz="1600">
                <a:solidFill>
                  <a:schemeClr val="lt1"/>
                </a:solidFill>
                <a:latin typeface="NanumGothic ExtraBold"/>
                <a:ea typeface="NanumGothic ExtraBold"/>
                <a:cs typeface="NanumGothic ExtraBold"/>
                <a:sym typeface="NanumGothic ExtraBold"/>
              </a:rPr>
              <a:t>3</a:t>
            </a:r>
            <a:endParaRPr sz="1600">
              <a:solidFill>
                <a:schemeClr val="lt1"/>
              </a:solidFill>
              <a:latin typeface="NanumGothic ExtraBold"/>
              <a:ea typeface="NanumGothic ExtraBold"/>
              <a:cs typeface="NanumGothic ExtraBold"/>
              <a:sym typeface="NanumGothic ExtraBold"/>
            </a:endParaRPr>
          </a:p>
        </p:txBody>
      </p:sp>
      <p:sp>
        <p:nvSpPr>
          <p:cNvPr id="116" name="Google Shape;116;g2499a7d4f17_5_74"/>
          <p:cNvSpPr txBox="1"/>
          <p:nvPr/>
        </p:nvSpPr>
        <p:spPr>
          <a:xfrm>
            <a:off x="1960450" y="4957950"/>
            <a:ext cx="21204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F3F3F"/>
                </a:solidFill>
                <a:latin typeface="Nanum Gothic"/>
                <a:ea typeface="Nanum Gothic"/>
                <a:cs typeface="Nanum Gothic"/>
                <a:sym typeface="Nanum Gothic"/>
              </a:rPr>
              <a:t>팬데믹의 종식으로 인한 여행 수요 회복</a:t>
            </a:r>
            <a:endParaRPr>
              <a:solidFill>
                <a:srgbClr val="3F3F3F"/>
              </a:solidFill>
              <a:latin typeface="Nanum Gothic"/>
              <a:ea typeface="Nanum Gothic"/>
              <a:cs typeface="Nanum Gothic"/>
              <a:sym typeface="Nanum Gothic"/>
            </a:endParaRPr>
          </a:p>
        </p:txBody>
      </p:sp>
      <p:sp>
        <p:nvSpPr>
          <p:cNvPr id="117" name="Google Shape;117;g2499a7d4f17_5_74"/>
          <p:cNvSpPr txBox="1"/>
          <p:nvPr/>
        </p:nvSpPr>
        <p:spPr>
          <a:xfrm>
            <a:off x="4908300" y="4404150"/>
            <a:ext cx="25164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800">
                <a:solidFill>
                  <a:srgbClr val="3F3F3F"/>
                </a:solidFill>
                <a:latin typeface="Nanum Gothic"/>
                <a:ea typeface="Nanum Gothic"/>
                <a:cs typeface="Nanum Gothic"/>
                <a:sym typeface="Nanum Gothic"/>
              </a:rPr>
              <a:t>여행정보 서비스 출시</a:t>
            </a:r>
            <a:endParaRPr b="1" sz="1800">
              <a:solidFill>
                <a:srgbClr val="3F3F3F"/>
              </a:solidFill>
              <a:latin typeface="Nanum Gothic"/>
              <a:ea typeface="Nanum Gothic"/>
              <a:cs typeface="Nanum Gothic"/>
              <a:sym typeface="Nanum Gothic"/>
            </a:endParaRPr>
          </a:p>
        </p:txBody>
      </p:sp>
      <p:sp>
        <p:nvSpPr>
          <p:cNvPr id="118" name="Google Shape;118;g2499a7d4f17_5_74"/>
          <p:cNvSpPr txBox="1"/>
          <p:nvPr/>
        </p:nvSpPr>
        <p:spPr>
          <a:xfrm>
            <a:off x="8104213" y="4404150"/>
            <a:ext cx="25164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800">
                <a:solidFill>
                  <a:srgbClr val="3F3F3F"/>
                </a:solidFill>
                <a:latin typeface="Nanum Gothic"/>
                <a:ea typeface="Nanum Gothic"/>
                <a:cs typeface="Nanum Gothic"/>
                <a:sym typeface="Nanum Gothic"/>
              </a:rPr>
              <a:t>흩어진 금액정보</a:t>
            </a:r>
            <a:endParaRPr b="1" sz="1800">
              <a:solidFill>
                <a:srgbClr val="3F3F3F"/>
              </a:solidFill>
              <a:latin typeface="Nanum Gothic"/>
              <a:ea typeface="Nanum Gothic"/>
              <a:cs typeface="Nanum Gothic"/>
              <a:sym typeface="Nanum Gothic"/>
            </a:endParaRPr>
          </a:p>
        </p:txBody>
      </p:sp>
      <p:sp>
        <p:nvSpPr>
          <p:cNvPr id="119" name="Google Shape;119;g2499a7d4f17_5_74"/>
          <p:cNvSpPr txBox="1"/>
          <p:nvPr/>
        </p:nvSpPr>
        <p:spPr>
          <a:xfrm>
            <a:off x="5132175" y="4957950"/>
            <a:ext cx="21204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F3F3F"/>
                </a:solidFill>
                <a:latin typeface="Nanum Gothic"/>
                <a:ea typeface="Nanum Gothic"/>
                <a:cs typeface="Nanum Gothic"/>
                <a:sym typeface="Nanum Gothic"/>
              </a:rPr>
              <a:t>여행 정보 서비스 업체</a:t>
            </a:r>
            <a:endParaRPr>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lang="ko-KR">
                <a:solidFill>
                  <a:srgbClr val="3F3F3F"/>
                </a:solidFill>
                <a:latin typeface="Nanum Gothic"/>
                <a:ea typeface="Nanum Gothic"/>
                <a:cs typeface="Nanum Gothic"/>
                <a:sym typeface="Nanum Gothic"/>
              </a:rPr>
              <a:t>다양한 정보 제공</a:t>
            </a:r>
            <a:endParaRPr>
              <a:solidFill>
                <a:srgbClr val="3F3F3F"/>
              </a:solidFill>
              <a:latin typeface="Nanum Gothic"/>
              <a:ea typeface="Nanum Gothic"/>
              <a:cs typeface="Nanum Gothic"/>
              <a:sym typeface="Nanum Gothic"/>
            </a:endParaRPr>
          </a:p>
        </p:txBody>
      </p:sp>
      <p:sp>
        <p:nvSpPr>
          <p:cNvPr id="120" name="Google Shape;120;g2499a7d4f17_5_74"/>
          <p:cNvSpPr txBox="1"/>
          <p:nvPr/>
        </p:nvSpPr>
        <p:spPr>
          <a:xfrm>
            <a:off x="8303900" y="4957950"/>
            <a:ext cx="21204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3F3F3F"/>
                </a:solidFill>
                <a:latin typeface="Nanum Gothic"/>
                <a:ea typeface="Nanum Gothic"/>
                <a:cs typeface="Nanum Gothic"/>
                <a:sym typeface="Nanum Gothic"/>
              </a:rPr>
              <a:t>고정적으로 발생되는 총 여행 경비 계산의 어려움</a:t>
            </a:r>
            <a:endParaRPr>
              <a:solidFill>
                <a:srgbClr val="3F3F3F"/>
              </a:solidFill>
              <a:latin typeface="Nanum Gothic"/>
              <a:ea typeface="Nanum Gothic"/>
              <a:cs typeface="Nanum Gothic"/>
              <a:sym typeface="Nanum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590" name="Shape 590"/>
        <p:cNvGrpSpPr/>
        <p:nvPr/>
      </p:nvGrpSpPr>
      <p:grpSpPr>
        <a:xfrm>
          <a:off x="0" y="0"/>
          <a:ext cx="0" cy="0"/>
          <a:chOff x="0" y="0"/>
          <a:chExt cx="0" cy="0"/>
        </a:xfrm>
      </p:grpSpPr>
      <p:sp>
        <p:nvSpPr>
          <p:cNvPr id="591" name="Google Shape;591;g2499a7d4f17_7_159"/>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2499a7d4f17_7_159"/>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대시보드 구성</a:t>
            </a:r>
            <a:endParaRPr sz="1200">
              <a:latin typeface="Nanum Gothic"/>
              <a:ea typeface="Nanum Gothic"/>
              <a:cs typeface="Nanum Gothic"/>
              <a:sym typeface="Nanum Gothic"/>
            </a:endParaRPr>
          </a:p>
        </p:txBody>
      </p:sp>
      <p:sp>
        <p:nvSpPr>
          <p:cNvPr id="593" name="Google Shape;593;g2499a7d4f17_7_159"/>
          <p:cNvSpPr txBox="1"/>
          <p:nvPr/>
        </p:nvSpPr>
        <p:spPr>
          <a:xfrm>
            <a:off x="686325" y="428675"/>
            <a:ext cx="36477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프</a:t>
            </a:r>
            <a:r>
              <a:rPr b="1" i="0" lang="ko-KR" sz="2500" u="none" cap="none" strike="noStrike">
                <a:solidFill>
                  <a:srgbClr val="3F3F3F"/>
                </a:solidFill>
                <a:latin typeface="Nanum Gothic"/>
                <a:ea typeface="Nanum Gothic"/>
                <a:cs typeface="Nanum Gothic"/>
                <a:sym typeface="Nanum Gothic"/>
              </a:rPr>
              <a:t>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594" name="Google Shape;594;g2499a7d4f17_7_159"/>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595" name="Google Shape;595;g2499a7d4f17_7_159"/>
          <p:cNvSpPr/>
          <p:nvPr/>
        </p:nvSpPr>
        <p:spPr>
          <a:xfrm>
            <a:off x="4854200" y="2397550"/>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g2499a7d4f17_7_159"/>
          <p:cNvPicPr preferRelativeResize="0"/>
          <p:nvPr/>
        </p:nvPicPr>
        <p:blipFill>
          <a:blip r:embed="rId3">
            <a:alphaModFix/>
          </a:blip>
          <a:stretch>
            <a:fillRect/>
          </a:stretch>
        </p:blipFill>
        <p:spPr>
          <a:xfrm>
            <a:off x="5100656" y="2644006"/>
            <a:ext cx="561038" cy="561038"/>
          </a:xfrm>
          <a:prstGeom prst="rect">
            <a:avLst/>
          </a:prstGeom>
          <a:noFill/>
          <a:ln>
            <a:noFill/>
          </a:ln>
        </p:spPr>
      </p:pic>
      <p:sp>
        <p:nvSpPr>
          <p:cNvPr id="597" name="Google Shape;597;g2499a7d4f17_7_159"/>
          <p:cNvSpPr/>
          <p:nvPr/>
        </p:nvSpPr>
        <p:spPr>
          <a:xfrm>
            <a:off x="6327775" y="2397575"/>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g2499a7d4f17_7_159"/>
          <p:cNvPicPr preferRelativeResize="0"/>
          <p:nvPr/>
        </p:nvPicPr>
        <p:blipFill>
          <a:blip r:embed="rId4">
            <a:alphaModFix/>
          </a:blip>
          <a:stretch>
            <a:fillRect/>
          </a:stretch>
        </p:blipFill>
        <p:spPr>
          <a:xfrm>
            <a:off x="6574219" y="2644019"/>
            <a:ext cx="561011" cy="561011"/>
          </a:xfrm>
          <a:prstGeom prst="rect">
            <a:avLst/>
          </a:prstGeom>
          <a:noFill/>
          <a:ln>
            <a:noFill/>
          </a:ln>
        </p:spPr>
      </p:pic>
      <p:sp>
        <p:nvSpPr>
          <p:cNvPr id="599" name="Google Shape;599;g2499a7d4f17_7_159"/>
          <p:cNvSpPr/>
          <p:nvPr/>
        </p:nvSpPr>
        <p:spPr>
          <a:xfrm>
            <a:off x="4854225" y="3701575"/>
            <a:ext cx="1053900" cy="1053900"/>
          </a:xfrm>
          <a:prstGeom prst="roundRect">
            <a:avLst>
              <a:gd fmla="val 16667"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2499a7d4f17_7_159"/>
          <p:cNvSpPr/>
          <p:nvPr/>
        </p:nvSpPr>
        <p:spPr>
          <a:xfrm>
            <a:off x="6327775" y="3701575"/>
            <a:ext cx="1053900" cy="1053900"/>
          </a:xfrm>
          <a:prstGeom prst="roundRect">
            <a:avLst>
              <a:gd fmla="val 16667" name="adj"/>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g2499a7d4f17_7_159"/>
          <p:cNvPicPr preferRelativeResize="0"/>
          <p:nvPr/>
        </p:nvPicPr>
        <p:blipFill>
          <a:blip r:embed="rId5">
            <a:alphaModFix/>
          </a:blip>
          <a:stretch>
            <a:fillRect/>
          </a:stretch>
        </p:blipFill>
        <p:spPr>
          <a:xfrm>
            <a:off x="5100668" y="3948019"/>
            <a:ext cx="561011" cy="561011"/>
          </a:xfrm>
          <a:prstGeom prst="rect">
            <a:avLst/>
          </a:prstGeom>
          <a:noFill/>
          <a:ln>
            <a:noFill/>
          </a:ln>
        </p:spPr>
      </p:pic>
      <p:pic>
        <p:nvPicPr>
          <p:cNvPr id="602" name="Google Shape;602;g2499a7d4f17_7_159"/>
          <p:cNvPicPr preferRelativeResize="0"/>
          <p:nvPr/>
        </p:nvPicPr>
        <p:blipFill>
          <a:blip r:embed="rId6">
            <a:alphaModFix/>
          </a:blip>
          <a:stretch>
            <a:fillRect/>
          </a:stretch>
        </p:blipFill>
        <p:spPr>
          <a:xfrm>
            <a:off x="6574219" y="3948019"/>
            <a:ext cx="561011" cy="561011"/>
          </a:xfrm>
          <a:prstGeom prst="rect">
            <a:avLst/>
          </a:prstGeom>
          <a:noFill/>
          <a:ln>
            <a:noFill/>
          </a:ln>
        </p:spPr>
      </p:pic>
      <p:sp>
        <p:nvSpPr>
          <p:cNvPr id="603" name="Google Shape;603;g2499a7d4f17_7_159"/>
          <p:cNvSpPr txBox="1"/>
          <p:nvPr/>
        </p:nvSpPr>
        <p:spPr>
          <a:xfrm>
            <a:off x="2667550" y="1695788"/>
            <a:ext cx="1875600" cy="307800"/>
          </a:xfrm>
          <a:prstGeom prst="rect">
            <a:avLst/>
          </a:prstGeom>
          <a:noFill/>
          <a:ln>
            <a:noFill/>
          </a:ln>
        </p:spPr>
        <p:txBody>
          <a:bodyPr anchorCtr="0" anchor="t" bIns="0" lIns="91425" spcFirstLastPara="1" rIns="91425" wrap="square" tIns="0">
            <a:spAutoFit/>
          </a:bodyPr>
          <a:lstStyle/>
          <a:p>
            <a:pPr indent="0" lvl="0" marL="0" marR="0" rtl="0" algn="r">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메인 대시보드</a:t>
            </a:r>
            <a:endParaRPr b="1" i="0" sz="2000" u="none" cap="none" strike="noStrike">
              <a:solidFill>
                <a:srgbClr val="3F3F3F"/>
              </a:solidFill>
              <a:latin typeface="Nanum Gothic"/>
              <a:ea typeface="Nanum Gothic"/>
              <a:cs typeface="Nanum Gothic"/>
              <a:sym typeface="Nanum Gothic"/>
            </a:endParaRPr>
          </a:p>
        </p:txBody>
      </p:sp>
      <p:cxnSp>
        <p:nvCxnSpPr>
          <p:cNvPr id="604" name="Google Shape;604;g2499a7d4f17_7_159"/>
          <p:cNvCxnSpPr/>
          <p:nvPr/>
        </p:nvCxnSpPr>
        <p:spPr>
          <a:xfrm>
            <a:off x="1931825" y="3397925"/>
            <a:ext cx="2568300" cy="0"/>
          </a:xfrm>
          <a:prstGeom prst="straightConnector1">
            <a:avLst/>
          </a:prstGeom>
          <a:noFill/>
          <a:ln cap="flat" cmpd="sng" w="9525">
            <a:solidFill>
              <a:srgbClr val="7F7F7F"/>
            </a:solidFill>
            <a:prstDash val="solid"/>
            <a:round/>
            <a:headEnd len="med" w="med" type="none"/>
            <a:tailEnd len="med" w="med" type="none"/>
          </a:ln>
        </p:spPr>
      </p:cxnSp>
      <p:sp>
        <p:nvSpPr>
          <p:cNvPr id="605" name="Google Shape;605;g2499a7d4f17_7_159"/>
          <p:cNvSpPr txBox="1"/>
          <p:nvPr/>
        </p:nvSpPr>
        <p:spPr>
          <a:xfrm>
            <a:off x="1930750" y="2014113"/>
            <a:ext cx="264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항공권, 호텔, 렌터카의 전체적인 정보 제공</a:t>
            </a:r>
            <a:endParaRPr sz="1300">
              <a:solidFill>
                <a:srgbClr val="3A3838"/>
              </a:solidFill>
              <a:latin typeface="Nanum Gothic"/>
              <a:ea typeface="Nanum Gothic"/>
              <a:cs typeface="Nanum Gothic"/>
              <a:sym typeface="Nanum Gothic"/>
            </a:endParaRPr>
          </a:p>
        </p:txBody>
      </p:sp>
      <p:sp>
        <p:nvSpPr>
          <p:cNvPr id="606" name="Google Shape;606;g2499a7d4f17_7_159"/>
          <p:cNvSpPr txBox="1"/>
          <p:nvPr/>
        </p:nvSpPr>
        <p:spPr>
          <a:xfrm>
            <a:off x="1930750" y="2575713"/>
            <a:ext cx="26457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일자별 1박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 평균금액 세부 정보</a:t>
            </a:r>
            <a:endParaRPr sz="1000">
              <a:solidFill>
                <a:srgbClr val="3A3838"/>
              </a:solidFill>
              <a:latin typeface="Nanum Gothic"/>
              <a:ea typeface="Nanum Gothic"/>
              <a:cs typeface="Nanum Gothic"/>
              <a:sym typeface="Nanum Gothic"/>
            </a:endParaRPr>
          </a:p>
        </p:txBody>
      </p:sp>
      <p:sp>
        <p:nvSpPr>
          <p:cNvPr id="607" name="Google Shape;607;g2499a7d4f17_7_159"/>
          <p:cNvSpPr txBox="1"/>
          <p:nvPr/>
        </p:nvSpPr>
        <p:spPr>
          <a:xfrm>
            <a:off x="2667550" y="3701575"/>
            <a:ext cx="1875600" cy="307800"/>
          </a:xfrm>
          <a:prstGeom prst="rect">
            <a:avLst/>
          </a:prstGeom>
          <a:noFill/>
          <a:ln>
            <a:noFill/>
          </a:ln>
        </p:spPr>
        <p:txBody>
          <a:bodyPr anchorCtr="0" anchor="t" bIns="0" lIns="91425" spcFirstLastPara="1" rIns="91425" wrap="square" tIns="0">
            <a:spAutoFit/>
          </a:bodyPr>
          <a:lstStyle/>
          <a:p>
            <a:pPr indent="0" lvl="0" marL="0" marR="0" rtl="0" algn="r">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호텔 대시보드</a:t>
            </a:r>
            <a:endParaRPr b="1" i="0" sz="2000" u="none" cap="none" strike="noStrike">
              <a:solidFill>
                <a:srgbClr val="3F3F3F"/>
              </a:solidFill>
              <a:latin typeface="Nanum Gothic"/>
              <a:ea typeface="Nanum Gothic"/>
              <a:cs typeface="Nanum Gothic"/>
              <a:sym typeface="Nanum Gothic"/>
            </a:endParaRPr>
          </a:p>
        </p:txBody>
      </p:sp>
      <p:cxnSp>
        <p:nvCxnSpPr>
          <p:cNvPr id="608" name="Google Shape;608;g2499a7d4f17_7_159"/>
          <p:cNvCxnSpPr/>
          <p:nvPr/>
        </p:nvCxnSpPr>
        <p:spPr>
          <a:xfrm>
            <a:off x="1931825" y="5626600"/>
            <a:ext cx="2568300" cy="0"/>
          </a:xfrm>
          <a:prstGeom prst="straightConnector1">
            <a:avLst/>
          </a:prstGeom>
          <a:noFill/>
          <a:ln cap="flat" cmpd="sng" w="9525">
            <a:solidFill>
              <a:srgbClr val="7F7F7F"/>
            </a:solidFill>
            <a:prstDash val="solid"/>
            <a:round/>
            <a:headEnd len="med" w="med" type="none"/>
            <a:tailEnd len="med" w="med" type="none"/>
          </a:ln>
        </p:spPr>
      </p:cxnSp>
      <p:sp>
        <p:nvSpPr>
          <p:cNvPr id="609" name="Google Shape;609;g2499a7d4f17_7_159"/>
          <p:cNvSpPr txBox="1"/>
          <p:nvPr/>
        </p:nvSpPr>
        <p:spPr>
          <a:xfrm>
            <a:off x="1930750" y="4019900"/>
            <a:ext cx="264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최적의 호텔을 찾을 수 있는</a:t>
            </a:r>
            <a:endParaRPr sz="1300">
              <a:solidFill>
                <a:srgbClr val="3A3838"/>
              </a:solidFill>
              <a:latin typeface="Nanum Gothic"/>
              <a:ea typeface="Nanum Gothic"/>
              <a:cs typeface="Nanum Gothic"/>
              <a:sym typeface="Nanum Gothic"/>
            </a:endParaRPr>
          </a:p>
          <a:p>
            <a:pPr indent="0" lvl="0" marL="0" rtl="0" algn="r">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610" name="Google Shape;610;g2499a7d4f17_7_159"/>
          <p:cNvSpPr txBox="1"/>
          <p:nvPr/>
        </p:nvSpPr>
        <p:spPr>
          <a:xfrm>
            <a:off x="1930750" y="4581500"/>
            <a:ext cx="2645700" cy="954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인원 &amp; 요일별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등급별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 &amp; 인원별 평균금액</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위치별 금액순 추천호텔</a:t>
            </a:r>
            <a:endParaRPr sz="1000">
              <a:solidFill>
                <a:srgbClr val="616161"/>
              </a:solidFill>
              <a:highlight>
                <a:srgbClr val="FFFFFF"/>
              </a:highlight>
              <a:latin typeface="Nanum Gothic"/>
              <a:ea typeface="Nanum Gothic"/>
              <a:cs typeface="Nanum Gothic"/>
              <a:sym typeface="Nanum Gothic"/>
            </a:endParaRPr>
          </a:p>
          <a:p>
            <a:pPr indent="0" lvl="0" marL="0" rtl="0" algn="r">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위치별 등급 &amp; 평점순 추천호텔</a:t>
            </a:r>
            <a:endParaRPr sz="1000">
              <a:solidFill>
                <a:srgbClr val="616161"/>
              </a:solidFill>
              <a:highlight>
                <a:srgbClr val="FFFFFF"/>
              </a:highlight>
              <a:latin typeface="Nanum Gothic"/>
              <a:ea typeface="Nanum Gothic"/>
              <a:cs typeface="Nanum Gothic"/>
              <a:sym typeface="Nanum Gothic"/>
            </a:endParaRPr>
          </a:p>
        </p:txBody>
      </p:sp>
      <p:cxnSp>
        <p:nvCxnSpPr>
          <p:cNvPr id="611" name="Google Shape;611;g2499a7d4f17_7_159"/>
          <p:cNvCxnSpPr/>
          <p:nvPr/>
        </p:nvCxnSpPr>
        <p:spPr>
          <a:xfrm>
            <a:off x="7736975" y="3397925"/>
            <a:ext cx="2568300" cy="0"/>
          </a:xfrm>
          <a:prstGeom prst="straightConnector1">
            <a:avLst/>
          </a:prstGeom>
          <a:noFill/>
          <a:ln cap="flat" cmpd="sng" w="9525">
            <a:solidFill>
              <a:srgbClr val="7F7F7F"/>
            </a:solidFill>
            <a:prstDash val="solid"/>
            <a:round/>
            <a:headEnd len="med" w="med" type="none"/>
            <a:tailEnd len="med" w="med" type="none"/>
          </a:ln>
        </p:spPr>
      </p:cxnSp>
      <p:sp>
        <p:nvSpPr>
          <p:cNvPr id="612" name="Google Shape;612;g2499a7d4f17_7_159"/>
          <p:cNvSpPr txBox="1"/>
          <p:nvPr/>
        </p:nvSpPr>
        <p:spPr>
          <a:xfrm>
            <a:off x="7659700" y="1943625"/>
            <a:ext cx="2645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최적의 항공권을 찾을 수 있는</a:t>
            </a:r>
            <a:endParaRPr sz="1300">
              <a:solidFill>
                <a:srgbClr val="3A3838"/>
              </a:solidFill>
              <a:latin typeface="Nanum Gothic"/>
              <a:ea typeface="Nanum Gothic"/>
              <a:cs typeface="Nanum Gothic"/>
              <a:sym typeface="Nanum Gothic"/>
            </a:endParaRPr>
          </a:p>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613" name="Google Shape;613;g2499a7d4f17_7_159"/>
          <p:cNvSpPr txBox="1"/>
          <p:nvPr/>
        </p:nvSpPr>
        <p:spPr>
          <a:xfrm>
            <a:off x="7659700" y="2505225"/>
            <a:ext cx="2645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제주행, 김포행 일별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항공권 최저가 비교</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요일별 평균 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금액이 낮은 시간대</a:t>
            </a:r>
            <a:endParaRPr sz="1000">
              <a:solidFill>
                <a:srgbClr val="616161"/>
              </a:solidFill>
              <a:highlight>
                <a:srgbClr val="FFFFFF"/>
              </a:highlight>
              <a:latin typeface="Nanum Gothic"/>
              <a:ea typeface="Nanum Gothic"/>
              <a:cs typeface="Nanum Gothic"/>
              <a:sym typeface="Nanum Gothic"/>
            </a:endParaRPr>
          </a:p>
        </p:txBody>
      </p:sp>
      <p:sp>
        <p:nvSpPr>
          <p:cNvPr id="614" name="Google Shape;614;g2499a7d4f17_7_159"/>
          <p:cNvSpPr txBox="1"/>
          <p:nvPr/>
        </p:nvSpPr>
        <p:spPr>
          <a:xfrm>
            <a:off x="7660775" y="3701575"/>
            <a:ext cx="2066100" cy="3078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렌터카 대시보드</a:t>
            </a:r>
            <a:endParaRPr b="1" i="0" sz="2000" u="none" cap="none" strike="noStrike">
              <a:solidFill>
                <a:srgbClr val="3F3F3F"/>
              </a:solidFill>
              <a:latin typeface="Nanum Gothic"/>
              <a:ea typeface="Nanum Gothic"/>
              <a:cs typeface="Nanum Gothic"/>
              <a:sym typeface="Nanum Gothic"/>
            </a:endParaRPr>
          </a:p>
        </p:txBody>
      </p:sp>
      <p:cxnSp>
        <p:nvCxnSpPr>
          <p:cNvPr id="615" name="Google Shape;615;g2499a7d4f17_7_159"/>
          <p:cNvCxnSpPr/>
          <p:nvPr/>
        </p:nvCxnSpPr>
        <p:spPr>
          <a:xfrm>
            <a:off x="7736975" y="5474200"/>
            <a:ext cx="2568300" cy="0"/>
          </a:xfrm>
          <a:prstGeom prst="straightConnector1">
            <a:avLst/>
          </a:prstGeom>
          <a:noFill/>
          <a:ln cap="flat" cmpd="sng" w="9525">
            <a:solidFill>
              <a:srgbClr val="7F7F7F"/>
            </a:solidFill>
            <a:prstDash val="solid"/>
            <a:round/>
            <a:headEnd len="med" w="med" type="none"/>
            <a:tailEnd len="med" w="med" type="none"/>
          </a:ln>
        </p:spPr>
      </p:cxnSp>
      <p:sp>
        <p:nvSpPr>
          <p:cNvPr id="616" name="Google Shape;616;g2499a7d4f17_7_159"/>
          <p:cNvSpPr txBox="1"/>
          <p:nvPr/>
        </p:nvSpPr>
        <p:spPr>
          <a:xfrm>
            <a:off x="7659700" y="4019900"/>
            <a:ext cx="2645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최적의 렌터카를 찾을 수 있는</a:t>
            </a:r>
            <a:endParaRPr sz="1300">
              <a:solidFill>
                <a:srgbClr val="3A3838"/>
              </a:solidFill>
              <a:latin typeface="Nanum Gothic"/>
              <a:ea typeface="Nanum Gothic"/>
              <a:cs typeface="Nanum Gothic"/>
              <a:sym typeface="Nanum Gothic"/>
            </a:endParaRPr>
          </a:p>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정보 제공</a:t>
            </a:r>
            <a:endParaRPr sz="1300">
              <a:solidFill>
                <a:srgbClr val="3A3838"/>
              </a:solidFill>
              <a:latin typeface="Nanum Gothic"/>
              <a:ea typeface="Nanum Gothic"/>
              <a:cs typeface="Nanum Gothic"/>
              <a:sym typeface="Nanum Gothic"/>
            </a:endParaRPr>
          </a:p>
        </p:txBody>
      </p:sp>
      <p:sp>
        <p:nvSpPr>
          <p:cNvPr id="617" name="Google Shape;617;g2499a7d4f17_7_159"/>
          <p:cNvSpPr txBox="1"/>
          <p:nvPr/>
        </p:nvSpPr>
        <p:spPr>
          <a:xfrm>
            <a:off x="7659700" y="4581500"/>
            <a:ext cx="2645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좌석 수별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요일 &amp; 유종별 평균금액</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유종별 예약 가능 차량수</a:t>
            </a:r>
            <a:endParaRPr sz="1000">
              <a:solidFill>
                <a:srgbClr val="616161"/>
              </a:solidFill>
              <a:highlight>
                <a:srgbClr val="FFFFFF"/>
              </a:highlight>
              <a:latin typeface="Nanum Gothic"/>
              <a:ea typeface="Nanum Gothic"/>
              <a:cs typeface="Nanum Gothic"/>
              <a:sym typeface="Nanum Gothic"/>
            </a:endParaRPr>
          </a:p>
          <a:p>
            <a:pPr indent="0" lvl="0" marL="0" rtl="0" algn="l">
              <a:spcBef>
                <a:spcPts val="0"/>
              </a:spcBef>
              <a:spcAft>
                <a:spcPts val="0"/>
              </a:spcAft>
              <a:buNone/>
            </a:pPr>
            <a:r>
              <a:rPr lang="ko-KR" sz="1000">
                <a:solidFill>
                  <a:srgbClr val="616161"/>
                </a:solidFill>
                <a:highlight>
                  <a:srgbClr val="FFFFFF"/>
                </a:highlight>
                <a:latin typeface="Nanum Gothic"/>
                <a:ea typeface="Nanum Gothic"/>
                <a:cs typeface="Nanum Gothic"/>
                <a:sym typeface="Nanum Gothic"/>
              </a:rPr>
              <a:t>인기 차종</a:t>
            </a:r>
            <a:endParaRPr sz="1000">
              <a:solidFill>
                <a:srgbClr val="616161"/>
              </a:solidFill>
              <a:highlight>
                <a:srgbClr val="FFFFFF"/>
              </a:highlight>
              <a:latin typeface="Nanum Gothic"/>
              <a:ea typeface="Nanum Gothic"/>
              <a:cs typeface="Nanum Gothic"/>
              <a:sym typeface="Nanum Gothic"/>
            </a:endParaRPr>
          </a:p>
        </p:txBody>
      </p:sp>
      <p:sp>
        <p:nvSpPr>
          <p:cNvPr id="618" name="Google Shape;618;g2499a7d4f17_7_159"/>
          <p:cNvSpPr txBox="1"/>
          <p:nvPr/>
        </p:nvSpPr>
        <p:spPr>
          <a:xfrm>
            <a:off x="7660775" y="1625300"/>
            <a:ext cx="2277000" cy="3078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000">
                <a:solidFill>
                  <a:srgbClr val="3F3F3F"/>
                </a:solidFill>
                <a:latin typeface="Nanum Gothic"/>
                <a:ea typeface="Nanum Gothic"/>
                <a:cs typeface="Nanum Gothic"/>
                <a:sym typeface="Nanum Gothic"/>
              </a:rPr>
              <a:t>항공권 대시보드</a:t>
            </a:r>
            <a:endParaRPr b="1" i="0" sz="2000" u="none" cap="none" strike="noStrike">
              <a:solidFill>
                <a:srgbClr val="3F3F3F"/>
              </a:solidFill>
              <a:latin typeface="Nanum Gothic"/>
              <a:ea typeface="Nanum Gothic"/>
              <a:cs typeface="Nanum Gothic"/>
              <a:sym typeface="Nanum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622" name="Shape 622"/>
        <p:cNvGrpSpPr/>
        <p:nvPr/>
      </p:nvGrpSpPr>
      <p:grpSpPr>
        <a:xfrm>
          <a:off x="0" y="0"/>
          <a:ext cx="0" cy="0"/>
          <a:chOff x="0" y="0"/>
          <a:chExt cx="0" cy="0"/>
        </a:xfrm>
      </p:grpSpPr>
      <p:sp>
        <p:nvSpPr>
          <p:cNvPr id="623" name="Google Shape;623;g2499a7d4f17_7_410"/>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2499a7d4f17_7_410"/>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프로젝트 시연</a:t>
            </a:r>
            <a:endParaRPr sz="1200">
              <a:latin typeface="Nanum Gothic"/>
              <a:ea typeface="Nanum Gothic"/>
              <a:cs typeface="Nanum Gothic"/>
              <a:sym typeface="Nanum Gothic"/>
            </a:endParaRPr>
          </a:p>
        </p:txBody>
      </p:sp>
      <p:sp>
        <p:nvSpPr>
          <p:cNvPr id="625" name="Google Shape;625;g2499a7d4f17_7_410"/>
          <p:cNvSpPr txBox="1"/>
          <p:nvPr/>
        </p:nvSpPr>
        <p:spPr>
          <a:xfrm>
            <a:off x="686325" y="428675"/>
            <a:ext cx="36477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04. 프</a:t>
            </a:r>
            <a:r>
              <a:rPr b="1" i="0" lang="ko-KR" sz="2500" u="none" cap="none" strike="noStrike">
                <a:solidFill>
                  <a:srgbClr val="3F3F3F"/>
                </a:solidFill>
                <a:latin typeface="Nanum Gothic"/>
                <a:ea typeface="Nanum Gothic"/>
                <a:cs typeface="Nanum Gothic"/>
                <a:sym typeface="Nanum Gothic"/>
              </a:rPr>
              <a:t>로젝트</a:t>
            </a:r>
            <a:r>
              <a:rPr b="1" lang="ko-KR" sz="2500">
                <a:solidFill>
                  <a:srgbClr val="3F3F3F"/>
                </a:solidFill>
                <a:latin typeface="Nanum Gothic"/>
                <a:ea typeface="Nanum Gothic"/>
                <a:cs typeface="Nanum Gothic"/>
                <a:sym typeface="Nanum Gothic"/>
              </a:rPr>
              <a:t> 수행결과</a:t>
            </a:r>
            <a:endParaRPr b="1" i="0" sz="2500" u="none" cap="none" strike="noStrike">
              <a:solidFill>
                <a:srgbClr val="3F3F3F"/>
              </a:solidFill>
              <a:latin typeface="Nanum Gothic"/>
              <a:ea typeface="Nanum Gothic"/>
              <a:cs typeface="Nanum Gothic"/>
              <a:sym typeface="Nanum Gothic"/>
            </a:endParaRPr>
          </a:p>
        </p:txBody>
      </p:sp>
      <p:sp>
        <p:nvSpPr>
          <p:cNvPr id="626" name="Google Shape;626;g2499a7d4f17_7_410"/>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pic>
        <p:nvPicPr>
          <p:cNvPr id="627" name="Google Shape;627;g2499a7d4f17_7_410"/>
          <p:cNvPicPr preferRelativeResize="0"/>
          <p:nvPr/>
        </p:nvPicPr>
        <p:blipFill>
          <a:blip r:embed="rId3">
            <a:alphaModFix/>
          </a:blip>
          <a:stretch>
            <a:fillRect/>
          </a:stretch>
        </p:blipFill>
        <p:spPr>
          <a:xfrm>
            <a:off x="1602100" y="1422125"/>
            <a:ext cx="9140205" cy="4827375"/>
          </a:xfrm>
          <a:prstGeom prst="rect">
            <a:avLst/>
          </a:prstGeom>
          <a:noFill/>
          <a:ln cap="flat" cmpd="sng" w="9525">
            <a:solidFill>
              <a:srgbClr val="BFBFBF"/>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631" name="Shape 631"/>
        <p:cNvGrpSpPr/>
        <p:nvPr/>
      </p:nvGrpSpPr>
      <p:grpSpPr>
        <a:xfrm>
          <a:off x="0" y="0"/>
          <a:ext cx="0" cy="0"/>
          <a:chOff x="0" y="0"/>
          <a:chExt cx="0" cy="0"/>
        </a:xfrm>
      </p:grpSpPr>
      <p:sp>
        <p:nvSpPr>
          <p:cNvPr id="632" name="Google Shape;632;g2499a7d4f17_7_385"/>
          <p:cNvSpPr/>
          <p:nvPr/>
        </p:nvSpPr>
        <p:spPr>
          <a:xfrm>
            <a:off x="179250" y="15780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633" name="Google Shape;633;g2499a7d4f17_7_385"/>
          <p:cNvSpPr txBox="1"/>
          <p:nvPr/>
        </p:nvSpPr>
        <p:spPr>
          <a:xfrm>
            <a:off x="6527175" y="3071250"/>
            <a:ext cx="4586100" cy="1048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3F3F3F"/>
              </a:buClr>
              <a:buSzPts val="1700"/>
              <a:buFont typeface="Nanum Gothic"/>
              <a:buChar char="-"/>
            </a:pPr>
            <a:r>
              <a:rPr lang="ko-KR" sz="1700">
                <a:solidFill>
                  <a:srgbClr val="3F3F3F"/>
                </a:solidFill>
                <a:latin typeface="Nanum Gothic"/>
                <a:ea typeface="Nanum Gothic"/>
                <a:cs typeface="Nanum Gothic"/>
                <a:sym typeface="Nanum Gothic"/>
              </a:rPr>
              <a:t>사전기획 단계에서의 미흡한 논의</a:t>
            </a:r>
            <a:endParaRPr sz="1700">
              <a:solidFill>
                <a:srgbClr val="3F3F3F"/>
              </a:solidFill>
              <a:latin typeface="Nanum Gothic"/>
              <a:ea typeface="Nanum Gothic"/>
              <a:cs typeface="Nanum Gothic"/>
              <a:sym typeface="Nanum Gothic"/>
            </a:endParaRPr>
          </a:p>
          <a:p>
            <a:pPr indent="-336550" lvl="0" marL="457200" rtl="0" algn="l">
              <a:lnSpc>
                <a:spcPct val="115000"/>
              </a:lnSpc>
              <a:spcBef>
                <a:spcPts val="0"/>
              </a:spcBef>
              <a:spcAft>
                <a:spcPts val="0"/>
              </a:spcAft>
              <a:buClr>
                <a:srgbClr val="3F3F3F"/>
              </a:buClr>
              <a:buSzPts val="1700"/>
              <a:buFont typeface="Nanum Gothic"/>
              <a:buChar char="-"/>
            </a:pPr>
            <a:r>
              <a:rPr lang="ko-KR" sz="1700">
                <a:solidFill>
                  <a:srgbClr val="3F3F3F"/>
                </a:solidFill>
                <a:latin typeface="Nanum Gothic"/>
                <a:ea typeface="Nanum Gothic"/>
                <a:cs typeface="Nanum Gothic"/>
                <a:sym typeface="Nanum Gothic"/>
              </a:rPr>
              <a:t>6월 데이터만 수집하여 정보를 제공</a:t>
            </a:r>
            <a:endParaRPr sz="1700">
              <a:solidFill>
                <a:srgbClr val="3F3F3F"/>
              </a:solidFill>
              <a:latin typeface="Nanum Gothic"/>
              <a:ea typeface="Nanum Gothic"/>
              <a:cs typeface="Nanum Gothic"/>
              <a:sym typeface="Nanum Gothic"/>
            </a:endParaRPr>
          </a:p>
          <a:p>
            <a:pPr indent="-336550" lvl="0" marL="457200" rtl="0" algn="l">
              <a:lnSpc>
                <a:spcPct val="115000"/>
              </a:lnSpc>
              <a:spcBef>
                <a:spcPts val="0"/>
              </a:spcBef>
              <a:spcAft>
                <a:spcPts val="0"/>
              </a:spcAft>
              <a:buClr>
                <a:srgbClr val="3F3F3F"/>
              </a:buClr>
              <a:buSzPts val="1700"/>
              <a:buFont typeface="Nanum Gothic"/>
              <a:buChar char="-"/>
            </a:pPr>
            <a:r>
              <a:rPr lang="ko-KR" sz="1700">
                <a:solidFill>
                  <a:srgbClr val="3F3F3F"/>
                </a:solidFill>
                <a:latin typeface="Nanum Gothic"/>
                <a:ea typeface="Nanum Gothic"/>
                <a:cs typeface="Nanum Gothic"/>
                <a:sym typeface="Nanum Gothic"/>
              </a:rPr>
              <a:t>머신러닝</a:t>
            </a:r>
            <a:r>
              <a:rPr lang="ko-KR" sz="1700">
                <a:solidFill>
                  <a:srgbClr val="3F3F3F"/>
                </a:solidFill>
                <a:latin typeface="Nanum Gothic"/>
                <a:ea typeface="Nanum Gothic"/>
                <a:cs typeface="Nanum Gothic"/>
                <a:sym typeface="Nanum Gothic"/>
              </a:rPr>
              <a:t> 예측 서비스 구현하지 못함</a:t>
            </a:r>
            <a:endParaRPr sz="1700">
              <a:solidFill>
                <a:srgbClr val="3F3F3F"/>
              </a:solidFill>
              <a:latin typeface="Nanum Gothic"/>
              <a:ea typeface="Nanum Gothic"/>
              <a:cs typeface="Nanum Gothic"/>
              <a:sym typeface="Nanum Gothic"/>
            </a:endParaRPr>
          </a:p>
        </p:txBody>
      </p:sp>
      <p:sp>
        <p:nvSpPr>
          <p:cNvPr id="634" name="Google Shape;634;g2499a7d4f17_7_385"/>
          <p:cNvSpPr txBox="1"/>
          <p:nvPr/>
        </p:nvSpPr>
        <p:spPr>
          <a:xfrm>
            <a:off x="1606650" y="3071250"/>
            <a:ext cx="3616500" cy="1048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3F3F3F"/>
              </a:buClr>
              <a:buSzPts val="1700"/>
              <a:buFont typeface="Nanum Gothic"/>
              <a:buChar char="-"/>
            </a:pPr>
            <a:r>
              <a:rPr lang="ko-KR" sz="1700">
                <a:solidFill>
                  <a:srgbClr val="3F3F3F"/>
                </a:solidFill>
                <a:latin typeface="Nanum Gothic"/>
                <a:ea typeface="Nanum Gothic"/>
                <a:cs typeface="Nanum Gothic"/>
                <a:sym typeface="Nanum Gothic"/>
              </a:rPr>
              <a:t>타겟을 명확하게 설정</a:t>
            </a:r>
            <a:endParaRPr sz="1700">
              <a:solidFill>
                <a:srgbClr val="3F3F3F"/>
              </a:solidFill>
              <a:latin typeface="Nanum Gothic"/>
              <a:ea typeface="Nanum Gothic"/>
              <a:cs typeface="Nanum Gothic"/>
              <a:sym typeface="Nanum Gothic"/>
            </a:endParaRPr>
          </a:p>
          <a:p>
            <a:pPr indent="-336550" lvl="0" marL="457200" rtl="0" algn="l">
              <a:lnSpc>
                <a:spcPct val="115000"/>
              </a:lnSpc>
              <a:spcBef>
                <a:spcPts val="0"/>
              </a:spcBef>
              <a:spcAft>
                <a:spcPts val="0"/>
              </a:spcAft>
              <a:buClr>
                <a:srgbClr val="3F3F3F"/>
              </a:buClr>
              <a:buSzPts val="1700"/>
              <a:buFont typeface="Nanum Gothic"/>
              <a:buChar char="-"/>
            </a:pPr>
            <a:r>
              <a:rPr lang="ko-KR" sz="1700">
                <a:solidFill>
                  <a:srgbClr val="3F3F3F"/>
                </a:solidFill>
                <a:latin typeface="Nanum Gothic"/>
                <a:ea typeface="Nanum Gothic"/>
                <a:cs typeface="Nanum Gothic"/>
                <a:sym typeface="Nanum Gothic"/>
              </a:rPr>
              <a:t>Agile한 조직 구성</a:t>
            </a:r>
            <a:endParaRPr sz="1700">
              <a:solidFill>
                <a:srgbClr val="3F3F3F"/>
              </a:solidFill>
              <a:latin typeface="Nanum Gothic"/>
              <a:ea typeface="Nanum Gothic"/>
              <a:cs typeface="Nanum Gothic"/>
              <a:sym typeface="Nanum Gothic"/>
            </a:endParaRPr>
          </a:p>
          <a:p>
            <a:pPr indent="-336550" lvl="0" marL="457200" rtl="0" algn="l">
              <a:lnSpc>
                <a:spcPct val="115000"/>
              </a:lnSpc>
              <a:spcBef>
                <a:spcPts val="0"/>
              </a:spcBef>
              <a:spcAft>
                <a:spcPts val="0"/>
              </a:spcAft>
              <a:buClr>
                <a:srgbClr val="3F3F3F"/>
              </a:buClr>
              <a:buSzPts val="1700"/>
              <a:buFont typeface="Nanum Gothic"/>
              <a:buChar char="-"/>
            </a:pPr>
            <a:r>
              <a:rPr lang="ko-KR" sz="1700">
                <a:solidFill>
                  <a:srgbClr val="3F3F3F"/>
                </a:solidFill>
                <a:latin typeface="Nanum Gothic"/>
                <a:ea typeface="Nanum Gothic"/>
                <a:cs typeface="Nanum Gothic"/>
                <a:sym typeface="Nanum Gothic"/>
              </a:rPr>
              <a:t>기간내 프로젝트 기능 모두 구성</a:t>
            </a:r>
            <a:endParaRPr sz="1700">
              <a:solidFill>
                <a:srgbClr val="3F3F3F"/>
              </a:solidFill>
              <a:latin typeface="Nanum Gothic"/>
              <a:ea typeface="Nanum Gothic"/>
              <a:cs typeface="Nanum Gothic"/>
              <a:sym typeface="Nanum Gothic"/>
            </a:endParaRPr>
          </a:p>
        </p:txBody>
      </p:sp>
      <p:sp>
        <p:nvSpPr>
          <p:cNvPr id="635" name="Google Shape;635;g2499a7d4f17_7_385"/>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프로젝트 회고</a:t>
            </a:r>
            <a:endParaRPr sz="1200">
              <a:latin typeface="Nanum Gothic"/>
              <a:ea typeface="Nanum Gothic"/>
              <a:cs typeface="Nanum Gothic"/>
              <a:sym typeface="Nanum Gothic"/>
            </a:endParaRPr>
          </a:p>
        </p:txBody>
      </p:sp>
      <p:sp>
        <p:nvSpPr>
          <p:cNvPr id="636" name="Google Shape;636;g2499a7d4f17_7_385"/>
          <p:cNvSpPr txBox="1"/>
          <p:nvPr/>
        </p:nvSpPr>
        <p:spPr>
          <a:xfrm>
            <a:off x="686325" y="428675"/>
            <a:ext cx="34380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05. 자체 평가 의견</a:t>
            </a:r>
            <a:endParaRPr b="1" i="0" sz="2500" u="none" cap="none" strike="noStrike">
              <a:solidFill>
                <a:srgbClr val="3F3F3F"/>
              </a:solidFill>
              <a:latin typeface="Nanum Gothic"/>
              <a:ea typeface="Nanum Gothic"/>
              <a:cs typeface="Nanum Gothic"/>
              <a:sym typeface="Nanum Gothic"/>
            </a:endParaRPr>
          </a:p>
        </p:txBody>
      </p:sp>
      <p:sp>
        <p:nvSpPr>
          <p:cNvPr id="637" name="Google Shape;637;g2499a7d4f17_7_385"/>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638" name="Google Shape;638;g2499a7d4f17_7_385"/>
          <p:cNvSpPr txBox="1"/>
          <p:nvPr/>
        </p:nvSpPr>
        <p:spPr>
          <a:xfrm>
            <a:off x="2344350" y="2149900"/>
            <a:ext cx="1696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2500">
                <a:solidFill>
                  <a:srgbClr val="3F3F3F"/>
                </a:solidFill>
                <a:latin typeface="NanumGothic ExtraBold"/>
                <a:ea typeface="NanumGothic ExtraBold"/>
                <a:cs typeface="NanumGothic ExtraBold"/>
                <a:sym typeface="NanumGothic ExtraBold"/>
              </a:rPr>
              <a:t>성과</a:t>
            </a:r>
            <a:endParaRPr sz="2500">
              <a:solidFill>
                <a:srgbClr val="3F3F3F"/>
              </a:solidFill>
              <a:latin typeface="NanumGothic ExtraBold"/>
              <a:ea typeface="NanumGothic ExtraBold"/>
              <a:cs typeface="NanumGothic ExtraBold"/>
              <a:sym typeface="NanumGothic ExtraBold"/>
            </a:endParaRPr>
          </a:p>
        </p:txBody>
      </p:sp>
      <p:cxnSp>
        <p:nvCxnSpPr>
          <p:cNvPr id="639" name="Google Shape;639;g2499a7d4f17_7_385"/>
          <p:cNvCxnSpPr/>
          <p:nvPr/>
        </p:nvCxnSpPr>
        <p:spPr>
          <a:xfrm>
            <a:off x="2420550" y="2774038"/>
            <a:ext cx="1620000" cy="0"/>
          </a:xfrm>
          <a:prstGeom prst="straightConnector1">
            <a:avLst/>
          </a:prstGeom>
          <a:noFill/>
          <a:ln cap="flat" cmpd="sng" w="9525">
            <a:solidFill>
              <a:srgbClr val="7F7F7F"/>
            </a:solidFill>
            <a:prstDash val="solid"/>
            <a:round/>
            <a:headEnd len="med" w="med" type="none"/>
            <a:tailEnd len="med" w="med" type="none"/>
          </a:ln>
        </p:spPr>
      </p:cxnSp>
      <p:sp>
        <p:nvSpPr>
          <p:cNvPr id="640" name="Google Shape;640;g2499a7d4f17_7_385"/>
          <p:cNvSpPr txBox="1"/>
          <p:nvPr/>
        </p:nvSpPr>
        <p:spPr>
          <a:xfrm>
            <a:off x="7934025" y="2149900"/>
            <a:ext cx="1696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2500">
                <a:solidFill>
                  <a:srgbClr val="3F3F3F"/>
                </a:solidFill>
                <a:latin typeface="NanumGothic ExtraBold"/>
                <a:ea typeface="NanumGothic ExtraBold"/>
                <a:cs typeface="NanumGothic ExtraBold"/>
                <a:sym typeface="NanumGothic ExtraBold"/>
              </a:rPr>
              <a:t>한계점</a:t>
            </a:r>
            <a:endParaRPr sz="2500">
              <a:solidFill>
                <a:srgbClr val="3F3F3F"/>
              </a:solidFill>
              <a:latin typeface="NanumGothic ExtraBold"/>
              <a:ea typeface="NanumGothic ExtraBold"/>
              <a:cs typeface="NanumGothic ExtraBold"/>
              <a:sym typeface="NanumGothic ExtraBold"/>
            </a:endParaRPr>
          </a:p>
        </p:txBody>
      </p:sp>
      <p:cxnSp>
        <p:nvCxnSpPr>
          <p:cNvPr id="641" name="Google Shape;641;g2499a7d4f17_7_385"/>
          <p:cNvCxnSpPr/>
          <p:nvPr/>
        </p:nvCxnSpPr>
        <p:spPr>
          <a:xfrm>
            <a:off x="8010225" y="2774038"/>
            <a:ext cx="1620000" cy="0"/>
          </a:xfrm>
          <a:prstGeom prst="straightConnector1">
            <a:avLst/>
          </a:prstGeom>
          <a:noFill/>
          <a:ln cap="flat" cmpd="sng" w="9525">
            <a:solidFill>
              <a:srgbClr val="7F7F7F"/>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645" name="Shape 645"/>
        <p:cNvGrpSpPr/>
        <p:nvPr/>
      </p:nvGrpSpPr>
      <p:grpSpPr>
        <a:xfrm>
          <a:off x="0" y="0"/>
          <a:ext cx="0" cy="0"/>
          <a:chOff x="0" y="0"/>
          <a:chExt cx="0" cy="0"/>
        </a:xfrm>
      </p:grpSpPr>
      <p:sp>
        <p:nvSpPr>
          <p:cNvPr id="646" name="Google Shape;646;g249f1190de5_0_0"/>
          <p:cNvSpPr/>
          <p:nvPr/>
        </p:nvSpPr>
        <p:spPr>
          <a:xfrm>
            <a:off x="179250" y="15780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647" name="Google Shape;647;g249f1190de5_0_0"/>
          <p:cNvSpPr txBox="1"/>
          <p:nvPr/>
        </p:nvSpPr>
        <p:spPr>
          <a:xfrm>
            <a:off x="1327125" y="708800"/>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팀 github   </a:t>
            </a:r>
            <a:r>
              <a:rPr lang="ko-KR" sz="1200">
                <a:latin typeface="Malgun Gothic"/>
                <a:ea typeface="Malgun Gothic"/>
                <a:cs typeface="Malgun Gothic"/>
                <a:sym typeface="Malgun Gothic"/>
              </a:rPr>
              <a:t>➔ </a:t>
            </a:r>
            <a:r>
              <a:rPr lang="ko-KR">
                <a:solidFill>
                  <a:srgbClr val="3A3838"/>
                </a:solidFill>
                <a:latin typeface="Nanum Gothic"/>
                <a:ea typeface="Nanum Gothic"/>
                <a:cs typeface="Nanum Gothic"/>
                <a:sym typeface="Nanum Gothic"/>
              </a:rPr>
              <a:t> </a:t>
            </a:r>
            <a:endParaRPr sz="1200">
              <a:latin typeface="Nanum Gothic"/>
              <a:ea typeface="Nanum Gothic"/>
              <a:cs typeface="Nanum Gothic"/>
              <a:sym typeface="Nanum Gothic"/>
            </a:endParaRPr>
          </a:p>
        </p:txBody>
      </p:sp>
      <p:sp>
        <p:nvSpPr>
          <p:cNvPr id="648" name="Google Shape;648;g249f1190de5_0_0"/>
          <p:cNvSpPr txBox="1"/>
          <p:nvPr/>
        </p:nvSpPr>
        <p:spPr>
          <a:xfrm>
            <a:off x="924071" y="708798"/>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pic>
        <p:nvPicPr>
          <p:cNvPr id="649" name="Google Shape;649;g249f1190de5_0_0"/>
          <p:cNvPicPr preferRelativeResize="0"/>
          <p:nvPr/>
        </p:nvPicPr>
        <p:blipFill rotWithShape="1">
          <a:blip r:embed="rId3">
            <a:alphaModFix/>
          </a:blip>
          <a:srcRect b="0" l="0" r="0" t="8817"/>
          <a:stretch/>
        </p:blipFill>
        <p:spPr>
          <a:xfrm>
            <a:off x="1571650" y="1384575"/>
            <a:ext cx="9567401" cy="4598400"/>
          </a:xfrm>
          <a:prstGeom prst="rect">
            <a:avLst/>
          </a:prstGeom>
          <a:noFill/>
          <a:ln>
            <a:noFill/>
          </a:ln>
        </p:spPr>
      </p:pic>
      <p:sp>
        <p:nvSpPr>
          <p:cNvPr id="650" name="Google Shape;650;g249f1190de5_0_0"/>
          <p:cNvSpPr txBox="1"/>
          <p:nvPr/>
        </p:nvSpPr>
        <p:spPr>
          <a:xfrm>
            <a:off x="2617250" y="708800"/>
            <a:ext cx="3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https://github.com/I4J4-project1</a:t>
            </a:r>
            <a:endParaRPr sz="1200">
              <a:latin typeface="Nanum Gothic"/>
              <a:ea typeface="Nanum Gothic"/>
              <a:cs typeface="Nanum Gothic"/>
              <a:sym typeface="Nanum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654" name="Shape 654"/>
        <p:cNvGrpSpPr/>
        <p:nvPr/>
      </p:nvGrpSpPr>
      <p:grpSpPr>
        <a:xfrm>
          <a:off x="0" y="0"/>
          <a:ext cx="0" cy="0"/>
          <a:chOff x="0" y="0"/>
          <a:chExt cx="0" cy="0"/>
        </a:xfrm>
      </p:grpSpPr>
      <p:sp>
        <p:nvSpPr>
          <p:cNvPr id="655" name="Google Shape;655;g249f1190de5_1_4"/>
          <p:cNvSpPr/>
          <p:nvPr/>
        </p:nvSpPr>
        <p:spPr>
          <a:xfrm>
            <a:off x="179250" y="15780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656" name="Google Shape;656;g249f1190de5_1_4"/>
          <p:cNvSpPr txBox="1"/>
          <p:nvPr/>
        </p:nvSpPr>
        <p:spPr>
          <a:xfrm>
            <a:off x="4377000" y="3236550"/>
            <a:ext cx="3438000" cy="461700"/>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None/>
            </a:pPr>
            <a:r>
              <a:rPr b="1" lang="ko-KR" sz="3000">
                <a:solidFill>
                  <a:srgbClr val="3F3F3F"/>
                </a:solidFill>
                <a:latin typeface="Nanum Gothic"/>
                <a:ea typeface="Nanum Gothic"/>
                <a:cs typeface="Nanum Gothic"/>
                <a:sym typeface="Nanum Gothic"/>
              </a:rPr>
              <a:t>감사합니다</a:t>
            </a:r>
            <a:endParaRPr b="1" i="0" sz="3000" u="none" cap="none" strike="noStrike">
              <a:solidFill>
                <a:srgbClr val="3F3F3F"/>
              </a:solidFill>
              <a:latin typeface="Nanum Gothic"/>
              <a:ea typeface="Nanum Gothic"/>
              <a:cs typeface="Nanum Gothic"/>
              <a:sym typeface="Nanum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124" name="Shape 124"/>
        <p:cNvGrpSpPr/>
        <p:nvPr/>
      </p:nvGrpSpPr>
      <p:grpSpPr>
        <a:xfrm>
          <a:off x="0" y="0"/>
          <a:ext cx="0" cy="0"/>
          <a:chOff x="0" y="0"/>
          <a:chExt cx="0" cy="0"/>
        </a:xfrm>
      </p:grpSpPr>
      <p:sp>
        <p:nvSpPr>
          <p:cNvPr id="125" name="Google Shape;125;g2499a7d4f17_7_196"/>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499a7d4f17_7_196"/>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프로젝트 주제 및 선정 배경</a:t>
            </a:r>
            <a:endParaRPr sz="1200">
              <a:latin typeface="Nanum Gothic"/>
              <a:ea typeface="Nanum Gothic"/>
              <a:cs typeface="Nanum Gothic"/>
              <a:sym typeface="Nanum Gothic"/>
            </a:endParaRPr>
          </a:p>
        </p:txBody>
      </p:sp>
      <p:sp>
        <p:nvSpPr>
          <p:cNvPr id="127" name="Google Shape;127;g2499a7d4f17_7_196"/>
          <p:cNvSpPr txBox="1"/>
          <p:nvPr/>
        </p:nvSpPr>
        <p:spPr>
          <a:xfrm>
            <a:off x="686325" y="428675"/>
            <a:ext cx="28569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01.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a:t>
            </a:r>
            <a:r>
              <a:rPr b="1" i="0" lang="ko-KR" sz="2500" u="none" cap="none" strike="noStrike">
                <a:solidFill>
                  <a:srgbClr val="3F3F3F"/>
                </a:solidFill>
                <a:latin typeface="Nanum Gothic"/>
                <a:ea typeface="Nanum Gothic"/>
                <a:cs typeface="Nanum Gothic"/>
                <a:sym typeface="Nanum Gothic"/>
              </a:rPr>
              <a:t>개요</a:t>
            </a:r>
            <a:endParaRPr b="1" i="0" sz="2500" u="none" cap="none" strike="noStrike">
              <a:solidFill>
                <a:srgbClr val="3F3F3F"/>
              </a:solidFill>
              <a:latin typeface="Nanum Gothic"/>
              <a:ea typeface="Nanum Gothic"/>
              <a:cs typeface="Nanum Gothic"/>
              <a:sym typeface="Nanum Gothic"/>
            </a:endParaRPr>
          </a:p>
        </p:txBody>
      </p:sp>
      <p:sp>
        <p:nvSpPr>
          <p:cNvPr id="128" name="Google Shape;128;g2499a7d4f17_7_196"/>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129" name="Google Shape;129;g2499a7d4f17_7_196"/>
          <p:cNvSpPr txBox="1"/>
          <p:nvPr/>
        </p:nvSpPr>
        <p:spPr>
          <a:xfrm>
            <a:off x="2083175" y="1728825"/>
            <a:ext cx="2762400" cy="2772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1800">
                <a:solidFill>
                  <a:srgbClr val="3F3F3F"/>
                </a:solidFill>
                <a:latin typeface="Nanum Gothic"/>
                <a:ea typeface="Nanum Gothic"/>
                <a:cs typeface="Nanum Gothic"/>
                <a:sym typeface="Nanum Gothic"/>
              </a:rPr>
              <a:t>가고 싶은 여행지 Top10</a:t>
            </a:r>
            <a:endParaRPr b="1" i="0" sz="1800" u="none" cap="none" strike="noStrike">
              <a:solidFill>
                <a:srgbClr val="3F3F3F"/>
              </a:solidFill>
              <a:latin typeface="Nanum Gothic"/>
              <a:ea typeface="Nanum Gothic"/>
              <a:cs typeface="Nanum Gothic"/>
              <a:sym typeface="Nanum Gothic"/>
            </a:endParaRPr>
          </a:p>
        </p:txBody>
      </p:sp>
      <p:sp>
        <p:nvSpPr>
          <p:cNvPr id="130" name="Google Shape;130;g2499a7d4f17_7_196"/>
          <p:cNvSpPr txBox="1"/>
          <p:nvPr/>
        </p:nvSpPr>
        <p:spPr>
          <a:xfrm>
            <a:off x="2083175" y="2091375"/>
            <a:ext cx="3892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3000명의 응답, 2022년 6월 오픈서베이팀의 조사에 따르면 하반기 가고 싶은 여행지로 제주도 언급</a:t>
            </a:r>
            <a:endParaRPr sz="1300">
              <a:solidFill>
                <a:srgbClr val="3A3838"/>
              </a:solidFill>
              <a:latin typeface="Nanum Gothic"/>
              <a:ea typeface="Nanum Gothic"/>
              <a:cs typeface="Nanum Gothic"/>
              <a:sym typeface="Nanum Gothic"/>
            </a:endParaRPr>
          </a:p>
        </p:txBody>
      </p:sp>
      <p:grpSp>
        <p:nvGrpSpPr>
          <p:cNvPr id="131" name="Google Shape;131;g2499a7d4f17_7_196"/>
          <p:cNvGrpSpPr/>
          <p:nvPr/>
        </p:nvGrpSpPr>
        <p:grpSpPr>
          <a:xfrm rot="5400000">
            <a:off x="2101297" y="3634887"/>
            <a:ext cx="1366813" cy="1361073"/>
            <a:chOff x="5542075" y="1075525"/>
            <a:chExt cx="1982325" cy="1974000"/>
          </a:xfrm>
        </p:grpSpPr>
        <p:sp>
          <p:nvSpPr>
            <p:cNvPr id="132" name="Google Shape;132;g2499a7d4f17_7_196"/>
            <p:cNvSpPr/>
            <p:nvPr/>
          </p:nvSpPr>
          <p:spPr>
            <a:xfrm>
              <a:off x="5542075" y="1075525"/>
              <a:ext cx="1974000" cy="1974000"/>
            </a:xfrm>
            <a:prstGeom prst="donut">
              <a:avLst>
                <a:gd fmla="val 13212"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499a7d4f17_7_196"/>
            <p:cNvSpPr/>
            <p:nvPr/>
          </p:nvSpPr>
          <p:spPr>
            <a:xfrm>
              <a:off x="5550400" y="1075525"/>
              <a:ext cx="1974000" cy="1822200"/>
            </a:xfrm>
            <a:prstGeom prst="blockArc">
              <a:avLst>
                <a:gd fmla="val 10936205" name="adj1"/>
                <a:gd fmla="val 14597183" name="adj2"/>
                <a:gd fmla="val 14834" name="adj3"/>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g2499a7d4f17_7_196"/>
          <p:cNvSpPr txBox="1"/>
          <p:nvPr/>
        </p:nvSpPr>
        <p:spPr>
          <a:xfrm>
            <a:off x="2315775" y="4090200"/>
            <a:ext cx="917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700">
                <a:solidFill>
                  <a:srgbClr val="3F3F3F"/>
                </a:solidFill>
                <a:latin typeface="Nanum Gothic"/>
                <a:ea typeface="Nanum Gothic"/>
                <a:cs typeface="Nanum Gothic"/>
                <a:sym typeface="Nanum Gothic"/>
              </a:rPr>
              <a:t>3.8일</a:t>
            </a:r>
            <a:endParaRPr b="1" sz="1700">
              <a:solidFill>
                <a:srgbClr val="3F3F3F"/>
              </a:solidFill>
              <a:latin typeface="Nanum Gothic"/>
              <a:ea typeface="Nanum Gothic"/>
              <a:cs typeface="Nanum Gothic"/>
              <a:sym typeface="Nanum Gothic"/>
            </a:endParaRPr>
          </a:p>
        </p:txBody>
      </p:sp>
      <p:cxnSp>
        <p:nvCxnSpPr>
          <p:cNvPr id="135" name="Google Shape;135;g2499a7d4f17_7_196"/>
          <p:cNvCxnSpPr/>
          <p:nvPr/>
        </p:nvCxnSpPr>
        <p:spPr>
          <a:xfrm>
            <a:off x="6603100" y="1400550"/>
            <a:ext cx="0" cy="1465500"/>
          </a:xfrm>
          <a:prstGeom prst="straightConnector1">
            <a:avLst/>
          </a:prstGeom>
          <a:noFill/>
          <a:ln cap="flat" cmpd="sng" w="28575">
            <a:solidFill>
              <a:srgbClr val="7F7F7F"/>
            </a:solidFill>
            <a:prstDash val="solid"/>
            <a:round/>
            <a:headEnd len="med" w="med" type="none"/>
            <a:tailEnd len="med" w="med" type="none"/>
          </a:ln>
        </p:spPr>
      </p:cxnSp>
      <p:sp>
        <p:nvSpPr>
          <p:cNvPr id="136" name="Google Shape;136;g2499a7d4f17_7_196"/>
          <p:cNvSpPr/>
          <p:nvPr/>
        </p:nvSpPr>
        <p:spPr>
          <a:xfrm>
            <a:off x="6603100" y="2198125"/>
            <a:ext cx="734700" cy="384900"/>
          </a:xfrm>
          <a:prstGeom prst="rect">
            <a:avLst/>
          </a:prstGeom>
          <a:solidFill>
            <a:srgbClr val="2F77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499a7d4f17_7_196"/>
          <p:cNvSpPr/>
          <p:nvPr/>
        </p:nvSpPr>
        <p:spPr>
          <a:xfrm>
            <a:off x="6603100" y="1647550"/>
            <a:ext cx="2105700" cy="384900"/>
          </a:xfrm>
          <a:prstGeom prst="rect">
            <a:avLst/>
          </a:prstGeom>
          <a:solidFill>
            <a:srgbClr val="2F77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499a7d4f17_7_196"/>
          <p:cNvSpPr txBox="1"/>
          <p:nvPr/>
        </p:nvSpPr>
        <p:spPr>
          <a:xfrm>
            <a:off x="8852100" y="1647550"/>
            <a:ext cx="97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25.8%</a:t>
            </a:r>
            <a:endParaRPr sz="1300">
              <a:solidFill>
                <a:srgbClr val="3A3838"/>
              </a:solidFill>
              <a:latin typeface="Nanum Gothic"/>
              <a:ea typeface="Nanum Gothic"/>
              <a:cs typeface="Nanum Gothic"/>
              <a:sym typeface="Nanum Gothic"/>
            </a:endParaRPr>
          </a:p>
        </p:txBody>
      </p:sp>
      <p:sp>
        <p:nvSpPr>
          <p:cNvPr id="139" name="Google Shape;139;g2499a7d4f17_7_196"/>
          <p:cNvSpPr txBox="1"/>
          <p:nvPr/>
        </p:nvSpPr>
        <p:spPr>
          <a:xfrm>
            <a:off x="7412900" y="2198125"/>
            <a:ext cx="97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rgbClr val="3A3838"/>
                </a:solidFill>
                <a:latin typeface="Nanum Gothic"/>
                <a:ea typeface="Nanum Gothic"/>
                <a:cs typeface="Nanum Gothic"/>
                <a:sym typeface="Nanum Gothic"/>
              </a:rPr>
              <a:t>7.5</a:t>
            </a:r>
            <a:r>
              <a:rPr lang="ko-KR" sz="1300">
                <a:solidFill>
                  <a:srgbClr val="3A3838"/>
                </a:solidFill>
                <a:latin typeface="Nanum Gothic"/>
                <a:ea typeface="Nanum Gothic"/>
                <a:cs typeface="Nanum Gothic"/>
                <a:sym typeface="Nanum Gothic"/>
              </a:rPr>
              <a:t>%</a:t>
            </a:r>
            <a:endParaRPr sz="1300">
              <a:solidFill>
                <a:srgbClr val="3A3838"/>
              </a:solidFill>
              <a:latin typeface="Nanum Gothic"/>
              <a:ea typeface="Nanum Gothic"/>
              <a:cs typeface="Nanum Gothic"/>
              <a:sym typeface="Nanum Gothic"/>
            </a:endParaRPr>
          </a:p>
        </p:txBody>
      </p:sp>
      <p:sp>
        <p:nvSpPr>
          <p:cNvPr id="140" name="Google Shape;140;g2499a7d4f17_7_196"/>
          <p:cNvSpPr txBox="1"/>
          <p:nvPr/>
        </p:nvSpPr>
        <p:spPr>
          <a:xfrm>
            <a:off x="6757650" y="1647550"/>
            <a:ext cx="19512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100">
                <a:solidFill>
                  <a:schemeClr val="lt1"/>
                </a:solidFill>
                <a:latin typeface="Nanum Gothic"/>
                <a:ea typeface="Nanum Gothic"/>
                <a:cs typeface="Nanum Gothic"/>
                <a:sym typeface="Nanum Gothic"/>
              </a:rPr>
              <a:t>제주도</a:t>
            </a:r>
            <a:endParaRPr sz="1100">
              <a:solidFill>
                <a:schemeClr val="lt1"/>
              </a:solidFill>
              <a:latin typeface="Nanum Gothic"/>
              <a:ea typeface="Nanum Gothic"/>
              <a:cs typeface="Nanum Gothic"/>
              <a:sym typeface="Nanum Gothic"/>
            </a:endParaRPr>
          </a:p>
        </p:txBody>
      </p:sp>
      <p:sp>
        <p:nvSpPr>
          <p:cNvPr id="141" name="Google Shape;141;g2499a7d4f17_7_196"/>
          <p:cNvSpPr txBox="1"/>
          <p:nvPr/>
        </p:nvSpPr>
        <p:spPr>
          <a:xfrm>
            <a:off x="6603100" y="2198125"/>
            <a:ext cx="73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1100">
                <a:solidFill>
                  <a:schemeClr val="lt1"/>
                </a:solidFill>
                <a:latin typeface="Nanum Gothic"/>
                <a:ea typeface="Nanum Gothic"/>
                <a:cs typeface="Nanum Gothic"/>
                <a:sym typeface="Nanum Gothic"/>
              </a:rPr>
              <a:t>일본</a:t>
            </a:r>
            <a:endParaRPr sz="1100">
              <a:solidFill>
                <a:schemeClr val="lt1"/>
              </a:solidFill>
              <a:latin typeface="Nanum Gothic"/>
              <a:ea typeface="Nanum Gothic"/>
              <a:cs typeface="Nanum Gothic"/>
              <a:sym typeface="Nanum Gothic"/>
            </a:endParaRPr>
          </a:p>
        </p:txBody>
      </p:sp>
      <p:sp>
        <p:nvSpPr>
          <p:cNvPr id="142" name="Google Shape;142;g2499a7d4f17_7_196"/>
          <p:cNvSpPr txBox="1"/>
          <p:nvPr/>
        </p:nvSpPr>
        <p:spPr>
          <a:xfrm>
            <a:off x="1854525" y="5259200"/>
            <a:ext cx="1840200" cy="231000"/>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None/>
            </a:pPr>
            <a:r>
              <a:rPr b="1" lang="ko-KR" sz="1500">
                <a:solidFill>
                  <a:srgbClr val="3F3F3F"/>
                </a:solidFill>
                <a:latin typeface="Nanum Gothic"/>
                <a:ea typeface="Nanum Gothic"/>
                <a:cs typeface="Nanum Gothic"/>
                <a:sym typeface="Nanum Gothic"/>
              </a:rPr>
              <a:t>제주도 체류기간</a:t>
            </a:r>
            <a:endParaRPr b="1" i="0" sz="1500" u="none" cap="none" strike="noStrike">
              <a:solidFill>
                <a:srgbClr val="3F3F3F"/>
              </a:solidFill>
              <a:latin typeface="Nanum Gothic"/>
              <a:ea typeface="Nanum Gothic"/>
              <a:cs typeface="Nanum Gothic"/>
              <a:sym typeface="Nanum Gothic"/>
            </a:endParaRPr>
          </a:p>
        </p:txBody>
      </p:sp>
      <p:sp>
        <p:nvSpPr>
          <p:cNvPr id="143" name="Google Shape;143;g2499a7d4f17_7_196"/>
          <p:cNvSpPr txBox="1"/>
          <p:nvPr/>
        </p:nvSpPr>
        <p:spPr>
          <a:xfrm>
            <a:off x="1346175" y="5576425"/>
            <a:ext cx="2856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300">
                <a:solidFill>
                  <a:srgbClr val="3A3838"/>
                </a:solidFill>
                <a:latin typeface="Nanum Gothic"/>
                <a:ea typeface="Nanum Gothic"/>
                <a:cs typeface="Nanum Gothic"/>
                <a:sym typeface="Nanum Gothic"/>
              </a:rPr>
              <a:t>629명의 응답, 제주관광공사</a:t>
            </a:r>
            <a:endParaRPr sz="1300">
              <a:solidFill>
                <a:srgbClr val="3A3838"/>
              </a:solidFill>
              <a:latin typeface="Nanum Gothic"/>
              <a:ea typeface="Nanum Gothic"/>
              <a:cs typeface="Nanum Gothic"/>
              <a:sym typeface="Nanum Gothic"/>
            </a:endParaRPr>
          </a:p>
        </p:txBody>
      </p:sp>
      <p:sp>
        <p:nvSpPr>
          <p:cNvPr id="144" name="Google Shape;144;g2499a7d4f17_7_196"/>
          <p:cNvSpPr txBox="1"/>
          <p:nvPr/>
        </p:nvSpPr>
        <p:spPr>
          <a:xfrm>
            <a:off x="5661150" y="4090200"/>
            <a:ext cx="917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700">
                <a:solidFill>
                  <a:srgbClr val="3F3F3F"/>
                </a:solidFill>
                <a:latin typeface="Nanum Gothic"/>
                <a:ea typeface="Nanum Gothic"/>
                <a:cs typeface="Nanum Gothic"/>
                <a:sym typeface="Nanum Gothic"/>
              </a:rPr>
              <a:t>85.2%</a:t>
            </a:r>
            <a:endParaRPr b="1" sz="1700">
              <a:solidFill>
                <a:srgbClr val="3F3F3F"/>
              </a:solidFill>
              <a:latin typeface="Nanum Gothic"/>
              <a:ea typeface="Nanum Gothic"/>
              <a:cs typeface="Nanum Gothic"/>
              <a:sym typeface="Nanum Gothic"/>
            </a:endParaRPr>
          </a:p>
        </p:txBody>
      </p:sp>
      <p:sp>
        <p:nvSpPr>
          <p:cNvPr id="145" name="Google Shape;145;g2499a7d4f17_7_196"/>
          <p:cNvSpPr txBox="1"/>
          <p:nvPr/>
        </p:nvSpPr>
        <p:spPr>
          <a:xfrm>
            <a:off x="5199900" y="5259200"/>
            <a:ext cx="1840200" cy="231000"/>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None/>
            </a:pPr>
            <a:r>
              <a:rPr b="1" lang="ko-KR" sz="1500">
                <a:solidFill>
                  <a:srgbClr val="3F3F3F"/>
                </a:solidFill>
                <a:latin typeface="Nanum Gothic"/>
                <a:ea typeface="Nanum Gothic"/>
                <a:cs typeface="Nanum Gothic"/>
                <a:sym typeface="Nanum Gothic"/>
              </a:rPr>
              <a:t>주 이용 교통수단</a:t>
            </a:r>
            <a:endParaRPr b="1" i="0" sz="1500" u="none" cap="none" strike="noStrike">
              <a:solidFill>
                <a:srgbClr val="3F3F3F"/>
              </a:solidFill>
              <a:latin typeface="Nanum Gothic"/>
              <a:ea typeface="Nanum Gothic"/>
              <a:cs typeface="Nanum Gothic"/>
              <a:sym typeface="Nanum Gothic"/>
            </a:endParaRPr>
          </a:p>
        </p:txBody>
      </p:sp>
      <p:sp>
        <p:nvSpPr>
          <p:cNvPr id="146" name="Google Shape;146;g2499a7d4f17_7_196"/>
          <p:cNvSpPr txBox="1"/>
          <p:nvPr/>
        </p:nvSpPr>
        <p:spPr>
          <a:xfrm>
            <a:off x="4539150" y="5576425"/>
            <a:ext cx="3152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300">
                <a:solidFill>
                  <a:srgbClr val="3A3838"/>
                </a:solidFill>
                <a:latin typeface="Nanum Gothic"/>
                <a:ea typeface="Nanum Gothic"/>
                <a:cs typeface="Nanum Gothic"/>
                <a:sym typeface="Nanum Gothic"/>
              </a:rPr>
              <a:t>교통수단으로 렌터카(85.2%), 버스(6.54%), 택시(3.3%)순으로 이용</a:t>
            </a:r>
            <a:endParaRPr sz="1300">
              <a:solidFill>
                <a:srgbClr val="3A3838"/>
              </a:solidFill>
              <a:latin typeface="Nanum Gothic"/>
              <a:ea typeface="Nanum Gothic"/>
              <a:cs typeface="Nanum Gothic"/>
              <a:sym typeface="Nanum Gothic"/>
            </a:endParaRPr>
          </a:p>
        </p:txBody>
      </p:sp>
      <p:sp>
        <p:nvSpPr>
          <p:cNvPr id="147" name="Google Shape;147;g2499a7d4f17_7_196"/>
          <p:cNvSpPr txBox="1"/>
          <p:nvPr/>
        </p:nvSpPr>
        <p:spPr>
          <a:xfrm>
            <a:off x="9006525" y="4090200"/>
            <a:ext cx="917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700">
                <a:solidFill>
                  <a:srgbClr val="3F3F3F"/>
                </a:solidFill>
                <a:latin typeface="Nanum Gothic"/>
                <a:ea typeface="Nanum Gothic"/>
                <a:cs typeface="Nanum Gothic"/>
                <a:sym typeface="Nanum Gothic"/>
              </a:rPr>
              <a:t>71.1%</a:t>
            </a:r>
            <a:endParaRPr b="1" sz="1700">
              <a:solidFill>
                <a:srgbClr val="3F3F3F"/>
              </a:solidFill>
              <a:latin typeface="Nanum Gothic"/>
              <a:ea typeface="Nanum Gothic"/>
              <a:cs typeface="Nanum Gothic"/>
              <a:sym typeface="Nanum Gothic"/>
            </a:endParaRPr>
          </a:p>
        </p:txBody>
      </p:sp>
      <p:sp>
        <p:nvSpPr>
          <p:cNvPr id="148" name="Google Shape;148;g2499a7d4f17_7_196"/>
          <p:cNvSpPr txBox="1"/>
          <p:nvPr/>
        </p:nvSpPr>
        <p:spPr>
          <a:xfrm>
            <a:off x="8545275" y="5259200"/>
            <a:ext cx="1840200" cy="231000"/>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None/>
            </a:pPr>
            <a:r>
              <a:rPr b="1" lang="ko-KR" sz="1500">
                <a:solidFill>
                  <a:srgbClr val="3F3F3F"/>
                </a:solidFill>
                <a:latin typeface="Nanum Gothic"/>
                <a:ea typeface="Nanum Gothic"/>
                <a:cs typeface="Nanum Gothic"/>
                <a:sym typeface="Nanum Gothic"/>
              </a:rPr>
              <a:t>제주 여행 동반 유형</a:t>
            </a:r>
            <a:endParaRPr b="1" i="0" sz="1500" u="none" cap="none" strike="noStrike">
              <a:solidFill>
                <a:srgbClr val="3F3F3F"/>
              </a:solidFill>
              <a:latin typeface="Nanum Gothic"/>
              <a:ea typeface="Nanum Gothic"/>
              <a:cs typeface="Nanum Gothic"/>
              <a:sym typeface="Nanum Gothic"/>
            </a:endParaRPr>
          </a:p>
        </p:txBody>
      </p:sp>
      <p:sp>
        <p:nvSpPr>
          <p:cNvPr id="149" name="Google Shape;149;g2499a7d4f17_7_196"/>
          <p:cNvSpPr txBox="1"/>
          <p:nvPr/>
        </p:nvSpPr>
        <p:spPr>
          <a:xfrm>
            <a:off x="8036925" y="5576425"/>
            <a:ext cx="2856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300">
                <a:solidFill>
                  <a:srgbClr val="3A3838"/>
                </a:solidFill>
                <a:latin typeface="Nanum Gothic"/>
                <a:ea typeface="Nanum Gothic"/>
                <a:cs typeface="Nanum Gothic"/>
                <a:sym typeface="Nanum Gothic"/>
              </a:rPr>
              <a:t>동반인은 가족/친척(71.1%), 친구(20%), 혼자(6.5%)순으로 동행</a:t>
            </a:r>
            <a:endParaRPr sz="1300">
              <a:solidFill>
                <a:srgbClr val="3A3838"/>
              </a:solidFill>
              <a:latin typeface="Nanum Gothic"/>
              <a:ea typeface="Nanum Gothic"/>
              <a:cs typeface="Nanum Gothic"/>
              <a:sym typeface="Nanum Gothic"/>
            </a:endParaRPr>
          </a:p>
        </p:txBody>
      </p:sp>
      <p:grpSp>
        <p:nvGrpSpPr>
          <p:cNvPr id="150" name="Google Shape;150;g2499a7d4f17_7_196"/>
          <p:cNvGrpSpPr/>
          <p:nvPr/>
        </p:nvGrpSpPr>
        <p:grpSpPr>
          <a:xfrm>
            <a:off x="5439467" y="3629980"/>
            <a:ext cx="1361073" cy="1366840"/>
            <a:chOff x="5439467" y="3665155"/>
            <a:chExt cx="1361073" cy="1366840"/>
          </a:xfrm>
        </p:grpSpPr>
        <p:sp>
          <p:nvSpPr>
            <p:cNvPr id="151" name="Google Shape;151;g2499a7d4f17_7_196"/>
            <p:cNvSpPr/>
            <p:nvPr/>
          </p:nvSpPr>
          <p:spPr>
            <a:xfrm rot="5400000">
              <a:off x="5439467" y="3665155"/>
              <a:ext cx="1361073" cy="1361073"/>
            </a:xfrm>
            <a:prstGeom prst="donut">
              <a:avLst>
                <a:gd fmla="val 13212"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2499a7d4f17_7_196"/>
            <p:cNvSpPr/>
            <p:nvPr/>
          </p:nvSpPr>
          <p:spPr>
            <a:xfrm rot="5400000">
              <a:off x="5491790" y="3723245"/>
              <a:ext cx="1361100" cy="1256400"/>
            </a:xfrm>
            <a:prstGeom prst="blockArc">
              <a:avLst>
                <a:gd fmla="val 10936205" name="adj1"/>
                <a:gd fmla="val 17380895" name="adj2"/>
                <a:gd fmla="val 15074" name="adj3"/>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g2499a7d4f17_7_196"/>
          <p:cNvGrpSpPr/>
          <p:nvPr/>
        </p:nvGrpSpPr>
        <p:grpSpPr>
          <a:xfrm>
            <a:off x="8774765" y="3629980"/>
            <a:ext cx="1361100" cy="1366840"/>
            <a:chOff x="8774765" y="3665155"/>
            <a:chExt cx="1361100" cy="1366840"/>
          </a:xfrm>
        </p:grpSpPr>
        <p:sp>
          <p:nvSpPr>
            <p:cNvPr id="154" name="Google Shape;154;g2499a7d4f17_7_196"/>
            <p:cNvSpPr/>
            <p:nvPr/>
          </p:nvSpPr>
          <p:spPr>
            <a:xfrm rot="5400000">
              <a:off x="8774765" y="3665155"/>
              <a:ext cx="1361100" cy="1361100"/>
            </a:xfrm>
            <a:prstGeom prst="donut">
              <a:avLst>
                <a:gd fmla="val 13212"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499a7d4f17_7_196"/>
            <p:cNvSpPr/>
            <p:nvPr/>
          </p:nvSpPr>
          <p:spPr>
            <a:xfrm rot="5400000">
              <a:off x="8827115" y="3723245"/>
              <a:ext cx="1361100" cy="1256400"/>
            </a:xfrm>
            <a:prstGeom prst="blockArc">
              <a:avLst>
                <a:gd fmla="val 11165922" name="adj1"/>
                <a:gd fmla="val 19685234" name="adj2"/>
                <a:gd fmla="val 16521" name="adj3"/>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g2499a7d4f17_7_196"/>
          <p:cNvSpPr/>
          <p:nvPr/>
        </p:nvSpPr>
        <p:spPr>
          <a:xfrm>
            <a:off x="2097075" y="2879225"/>
            <a:ext cx="8195600" cy="576350"/>
          </a:xfrm>
          <a:custGeom>
            <a:rect b="b" l="l" r="r" t="t"/>
            <a:pathLst>
              <a:path extrusionOk="0" h="23054" w="327824">
                <a:moveTo>
                  <a:pt x="0" y="3174"/>
                </a:moveTo>
                <a:cubicBezTo>
                  <a:pt x="23766" y="11094"/>
                  <a:pt x="49503" y="17160"/>
                  <a:pt x="74361" y="14056"/>
                </a:cubicBezTo>
                <a:cubicBezTo>
                  <a:pt x="85613" y="12651"/>
                  <a:pt x="97028" y="13149"/>
                  <a:pt x="108368" y="13149"/>
                </a:cubicBezTo>
                <a:cubicBezTo>
                  <a:pt x="114867" y="13149"/>
                  <a:pt x="121560" y="11571"/>
                  <a:pt x="127865" y="13149"/>
                </a:cubicBezTo>
                <a:cubicBezTo>
                  <a:pt x="135144" y="14971"/>
                  <a:pt x="143370" y="13421"/>
                  <a:pt x="150082" y="16777"/>
                </a:cubicBezTo>
                <a:cubicBezTo>
                  <a:pt x="153772" y="18622"/>
                  <a:pt x="157135" y="24203"/>
                  <a:pt x="160965" y="22671"/>
                </a:cubicBezTo>
                <a:cubicBezTo>
                  <a:pt x="167434" y="20083"/>
                  <a:pt x="173062" y="13521"/>
                  <a:pt x="180008" y="14056"/>
                </a:cubicBezTo>
                <a:cubicBezTo>
                  <a:pt x="206395" y="16089"/>
                  <a:pt x="232925" y="12656"/>
                  <a:pt x="259357" y="11336"/>
                </a:cubicBezTo>
                <a:cubicBezTo>
                  <a:pt x="282461" y="10182"/>
                  <a:pt x="305875" y="7306"/>
                  <a:pt x="327824" y="0"/>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160" name="Shape 160"/>
        <p:cNvGrpSpPr/>
        <p:nvPr/>
      </p:nvGrpSpPr>
      <p:grpSpPr>
        <a:xfrm>
          <a:off x="0" y="0"/>
          <a:ext cx="0" cy="0"/>
          <a:chOff x="0" y="0"/>
          <a:chExt cx="0" cy="0"/>
        </a:xfrm>
      </p:grpSpPr>
      <p:sp>
        <p:nvSpPr>
          <p:cNvPr id="161" name="Google Shape;161;g2499a7d4f17_0_64"/>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g2499a7d4f17_0_64"/>
          <p:cNvPicPr preferRelativeResize="0"/>
          <p:nvPr/>
        </p:nvPicPr>
        <p:blipFill>
          <a:blip r:embed="rId3">
            <a:alphaModFix/>
          </a:blip>
          <a:stretch>
            <a:fillRect/>
          </a:stretch>
        </p:blipFill>
        <p:spPr>
          <a:xfrm>
            <a:off x="8078625" y="2309700"/>
            <a:ext cx="1406799" cy="1406803"/>
          </a:xfrm>
          <a:prstGeom prst="rect">
            <a:avLst/>
          </a:prstGeom>
          <a:noFill/>
          <a:ln>
            <a:noFill/>
          </a:ln>
        </p:spPr>
      </p:pic>
      <p:sp>
        <p:nvSpPr>
          <p:cNvPr id="163" name="Google Shape;163;g2499a7d4f17_0_64"/>
          <p:cNvSpPr/>
          <p:nvPr/>
        </p:nvSpPr>
        <p:spPr>
          <a:xfrm>
            <a:off x="4343760" y="2805582"/>
            <a:ext cx="531600" cy="531600"/>
          </a:xfrm>
          <a:prstGeom prst="mathPlus">
            <a:avLst>
              <a:gd fmla="val 23520" name="adj1"/>
            </a:avLst>
          </a:prstGeom>
          <a:solidFill>
            <a:srgbClr val="BFBFB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499a7d4f17_0_64"/>
          <p:cNvSpPr/>
          <p:nvPr/>
        </p:nvSpPr>
        <p:spPr>
          <a:xfrm>
            <a:off x="7095799" y="2747331"/>
            <a:ext cx="531600" cy="531600"/>
          </a:xfrm>
          <a:prstGeom prst="mathPlus">
            <a:avLst>
              <a:gd fmla="val 23520" name="adj1"/>
            </a:avLst>
          </a:pr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499a7d4f17_0_64"/>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프로젝트 주제 및 선정 배경</a:t>
            </a:r>
            <a:endParaRPr sz="1200">
              <a:latin typeface="Nanum Gothic"/>
              <a:ea typeface="Nanum Gothic"/>
              <a:cs typeface="Nanum Gothic"/>
              <a:sym typeface="Nanum Gothic"/>
            </a:endParaRPr>
          </a:p>
        </p:txBody>
      </p:sp>
      <p:sp>
        <p:nvSpPr>
          <p:cNvPr id="166" name="Google Shape;166;g2499a7d4f17_0_64"/>
          <p:cNvSpPr txBox="1"/>
          <p:nvPr/>
        </p:nvSpPr>
        <p:spPr>
          <a:xfrm>
            <a:off x="686325" y="428675"/>
            <a:ext cx="28569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01.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a:t>
            </a:r>
            <a:r>
              <a:rPr b="1" i="0" lang="ko-KR" sz="2500" u="none" cap="none" strike="noStrike">
                <a:solidFill>
                  <a:srgbClr val="3F3F3F"/>
                </a:solidFill>
                <a:latin typeface="Nanum Gothic"/>
                <a:ea typeface="Nanum Gothic"/>
                <a:cs typeface="Nanum Gothic"/>
                <a:sym typeface="Nanum Gothic"/>
              </a:rPr>
              <a:t>개요</a:t>
            </a:r>
            <a:endParaRPr b="1" i="0" sz="2500" u="none" cap="none" strike="noStrike">
              <a:solidFill>
                <a:srgbClr val="3F3F3F"/>
              </a:solidFill>
              <a:latin typeface="Nanum Gothic"/>
              <a:ea typeface="Nanum Gothic"/>
              <a:cs typeface="Nanum Gothic"/>
              <a:sym typeface="Nanum Gothic"/>
            </a:endParaRPr>
          </a:p>
        </p:txBody>
      </p:sp>
      <p:sp>
        <p:nvSpPr>
          <p:cNvPr id="167" name="Google Shape;167;g2499a7d4f17_0_64"/>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pic>
        <p:nvPicPr>
          <p:cNvPr id="168" name="Google Shape;168;g2499a7d4f17_0_64"/>
          <p:cNvPicPr preferRelativeResize="0"/>
          <p:nvPr/>
        </p:nvPicPr>
        <p:blipFill rotWithShape="1">
          <a:blip r:embed="rId4">
            <a:alphaModFix/>
          </a:blip>
          <a:srcRect b="0" l="0" r="0" t="0"/>
          <a:stretch/>
        </p:blipFill>
        <p:spPr>
          <a:xfrm>
            <a:off x="2574575" y="2367980"/>
            <a:ext cx="1406799" cy="1406746"/>
          </a:xfrm>
          <a:prstGeom prst="rect">
            <a:avLst/>
          </a:prstGeom>
          <a:noFill/>
          <a:ln>
            <a:noFill/>
          </a:ln>
        </p:spPr>
      </p:pic>
      <p:pic>
        <p:nvPicPr>
          <p:cNvPr id="169" name="Google Shape;169;g2499a7d4f17_0_64"/>
          <p:cNvPicPr preferRelativeResize="0"/>
          <p:nvPr/>
        </p:nvPicPr>
        <p:blipFill>
          <a:blip r:embed="rId5">
            <a:alphaModFix/>
          </a:blip>
          <a:stretch>
            <a:fillRect/>
          </a:stretch>
        </p:blipFill>
        <p:spPr>
          <a:xfrm>
            <a:off x="5237684" y="2309720"/>
            <a:ext cx="1406799" cy="1406765"/>
          </a:xfrm>
          <a:prstGeom prst="rect">
            <a:avLst/>
          </a:prstGeom>
          <a:noFill/>
          <a:ln>
            <a:noFill/>
          </a:ln>
        </p:spPr>
      </p:pic>
      <p:sp>
        <p:nvSpPr>
          <p:cNvPr id="170" name="Google Shape;170;g2499a7d4f17_0_64"/>
          <p:cNvSpPr/>
          <p:nvPr/>
        </p:nvSpPr>
        <p:spPr>
          <a:xfrm>
            <a:off x="3499525" y="4817600"/>
            <a:ext cx="1054200" cy="305400"/>
          </a:xfrm>
          <a:prstGeom prst="rect">
            <a:avLst/>
          </a:prstGeom>
          <a:solidFill>
            <a:srgbClr val="C7E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2499a7d4f17_0_64"/>
          <p:cNvSpPr/>
          <p:nvPr/>
        </p:nvSpPr>
        <p:spPr>
          <a:xfrm>
            <a:off x="5942325" y="4817600"/>
            <a:ext cx="2136300" cy="305400"/>
          </a:xfrm>
          <a:prstGeom prst="rect">
            <a:avLst/>
          </a:prstGeom>
          <a:solidFill>
            <a:srgbClr val="C7E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2499a7d4f17_0_64"/>
          <p:cNvSpPr txBox="1"/>
          <p:nvPr/>
        </p:nvSpPr>
        <p:spPr>
          <a:xfrm>
            <a:off x="2716500" y="4730950"/>
            <a:ext cx="6627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000000"/>
                </a:solidFill>
                <a:latin typeface="Nanum Gothic"/>
                <a:ea typeface="Nanum Gothic"/>
                <a:cs typeface="Nanum Gothic"/>
                <a:sym typeface="Nanum Gothic"/>
              </a:rPr>
              <a:t>제주도 여행 </a:t>
            </a:r>
            <a:r>
              <a:rPr b="0" i="0" lang="ko-KR" sz="1600" u="none" cap="none" strike="noStrike">
                <a:solidFill>
                  <a:srgbClr val="000000"/>
                </a:solidFill>
                <a:latin typeface="Nanum Gothic"/>
                <a:ea typeface="Nanum Gothic"/>
                <a:cs typeface="Nanum Gothic"/>
                <a:sym typeface="Nanum Gothic"/>
              </a:rPr>
              <a:t>을 위한 </a:t>
            </a:r>
            <a:r>
              <a:rPr b="1" i="0" lang="ko-KR" sz="1600" u="none" cap="none" strike="noStrike">
                <a:solidFill>
                  <a:srgbClr val="000000"/>
                </a:solidFill>
                <a:latin typeface="Nanum Gothic"/>
                <a:ea typeface="Nanum Gothic"/>
                <a:cs typeface="Nanum Gothic"/>
                <a:sym typeface="Nanum Gothic"/>
              </a:rPr>
              <a:t>경비</a:t>
            </a:r>
            <a:r>
              <a:rPr b="1" lang="ko-KR" sz="1600">
                <a:latin typeface="Nanum Gothic"/>
                <a:ea typeface="Nanum Gothic"/>
                <a:cs typeface="Nanum Gothic"/>
                <a:sym typeface="Nanum Gothic"/>
              </a:rPr>
              <a:t>를 한눈에 볼 수 있는</a:t>
            </a:r>
            <a:r>
              <a:rPr b="1" i="0" lang="ko-KR" sz="1600" u="none" cap="none" strike="noStrike">
                <a:solidFill>
                  <a:srgbClr val="000000"/>
                </a:solidFill>
                <a:latin typeface="Nanum Gothic"/>
                <a:ea typeface="Nanum Gothic"/>
                <a:cs typeface="Nanum Gothic"/>
                <a:sym typeface="Nanum Gothic"/>
              </a:rPr>
              <a:t> 서비스</a:t>
            </a:r>
            <a:r>
              <a:rPr b="0" i="0" lang="ko-KR" sz="1600" u="none" cap="none" strike="noStrike">
                <a:solidFill>
                  <a:srgbClr val="000000"/>
                </a:solidFill>
                <a:latin typeface="Nanum Gothic"/>
                <a:ea typeface="Nanum Gothic"/>
                <a:cs typeface="Nanum Gothic"/>
                <a:sym typeface="Nanum Gothic"/>
              </a:rPr>
              <a:t> 제공</a:t>
            </a:r>
            <a:endParaRPr b="0" i="0" sz="1600" u="none" cap="none" strike="noStrike">
              <a:solidFill>
                <a:srgbClr val="000000"/>
              </a:solidFill>
              <a:latin typeface="Nanum Gothic"/>
              <a:ea typeface="Nanum Gothic"/>
              <a:cs typeface="Nanum 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176" name="Shape 176"/>
        <p:cNvGrpSpPr/>
        <p:nvPr/>
      </p:nvGrpSpPr>
      <p:grpSpPr>
        <a:xfrm>
          <a:off x="0" y="0"/>
          <a:ext cx="0" cy="0"/>
          <a:chOff x="0" y="0"/>
          <a:chExt cx="0" cy="0"/>
        </a:xfrm>
      </p:grpSpPr>
      <p:sp>
        <p:nvSpPr>
          <p:cNvPr id="177" name="Google Shape;177;g2499a7d4f17_0_105"/>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499a7d4f17_0_105"/>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프로젝트 구성</a:t>
            </a:r>
            <a:endParaRPr sz="1200">
              <a:latin typeface="Nanum Gothic"/>
              <a:ea typeface="Nanum Gothic"/>
              <a:cs typeface="Nanum Gothic"/>
              <a:sym typeface="Nanum Gothic"/>
            </a:endParaRPr>
          </a:p>
        </p:txBody>
      </p:sp>
      <p:sp>
        <p:nvSpPr>
          <p:cNvPr id="179" name="Google Shape;179;g2499a7d4f17_0_105"/>
          <p:cNvSpPr txBox="1"/>
          <p:nvPr/>
        </p:nvSpPr>
        <p:spPr>
          <a:xfrm>
            <a:off x="686325" y="428675"/>
            <a:ext cx="28569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01.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a:t>
            </a:r>
            <a:r>
              <a:rPr b="1" i="0" lang="ko-KR" sz="2500" u="none" cap="none" strike="noStrike">
                <a:solidFill>
                  <a:srgbClr val="3F3F3F"/>
                </a:solidFill>
                <a:latin typeface="Nanum Gothic"/>
                <a:ea typeface="Nanum Gothic"/>
                <a:cs typeface="Nanum Gothic"/>
                <a:sym typeface="Nanum Gothic"/>
              </a:rPr>
              <a:t>개요</a:t>
            </a:r>
            <a:endParaRPr b="1" i="0" sz="2500" u="none" cap="none" strike="noStrike">
              <a:solidFill>
                <a:srgbClr val="3F3F3F"/>
              </a:solidFill>
              <a:latin typeface="Nanum Gothic"/>
              <a:ea typeface="Nanum Gothic"/>
              <a:cs typeface="Nanum Gothic"/>
              <a:sym typeface="Nanum Gothic"/>
            </a:endParaRPr>
          </a:p>
        </p:txBody>
      </p:sp>
      <p:sp>
        <p:nvSpPr>
          <p:cNvPr id="180" name="Google Shape;180;g2499a7d4f17_0_105"/>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181" name="Google Shape;181;g2499a7d4f17_0_105"/>
          <p:cNvSpPr txBox="1"/>
          <p:nvPr/>
        </p:nvSpPr>
        <p:spPr>
          <a:xfrm>
            <a:off x="2823475" y="1790350"/>
            <a:ext cx="89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rgbClr val="3F3F3F"/>
                </a:solidFill>
                <a:latin typeface="NanumGothic ExtraBold"/>
                <a:ea typeface="NanumGothic ExtraBold"/>
                <a:cs typeface="NanumGothic ExtraBold"/>
                <a:sym typeface="NanumGothic ExtraBold"/>
              </a:rPr>
              <a:t>01</a:t>
            </a:r>
            <a:endParaRPr sz="4500">
              <a:solidFill>
                <a:srgbClr val="3F3F3F"/>
              </a:solidFill>
              <a:latin typeface="NanumGothic ExtraBold"/>
              <a:ea typeface="NanumGothic ExtraBold"/>
              <a:cs typeface="NanumGothic ExtraBold"/>
              <a:sym typeface="NanumGothic ExtraBold"/>
            </a:endParaRPr>
          </a:p>
        </p:txBody>
      </p:sp>
      <p:sp>
        <p:nvSpPr>
          <p:cNvPr id="182" name="Google Shape;182;g2499a7d4f17_0_105"/>
          <p:cNvSpPr txBox="1"/>
          <p:nvPr/>
        </p:nvSpPr>
        <p:spPr>
          <a:xfrm>
            <a:off x="4498825" y="2005750"/>
            <a:ext cx="3706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700">
                <a:solidFill>
                  <a:srgbClr val="3F3F3F"/>
                </a:solidFill>
                <a:latin typeface="Nanum Gothic"/>
                <a:ea typeface="Nanum Gothic"/>
                <a:cs typeface="Nanum Gothic"/>
                <a:sym typeface="Nanum Gothic"/>
              </a:rPr>
              <a:t>여행 일정과 인원수를 통한 경비 추천</a:t>
            </a:r>
            <a:endParaRPr b="1" sz="1700">
              <a:solidFill>
                <a:srgbClr val="3F3F3F"/>
              </a:solidFill>
              <a:latin typeface="Nanum Gothic"/>
              <a:ea typeface="Nanum Gothic"/>
              <a:cs typeface="Nanum Gothic"/>
              <a:sym typeface="Nanum Gothic"/>
            </a:endParaRPr>
          </a:p>
        </p:txBody>
      </p:sp>
      <p:sp>
        <p:nvSpPr>
          <p:cNvPr id="183" name="Google Shape;183;g2499a7d4f17_0_105"/>
          <p:cNvSpPr txBox="1"/>
          <p:nvPr/>
        </p:nvSpPr>
        <p:spPr>
          <a:xfrm>
            <a:off x="4498825" y="2576850"/>
            <a:ext cx="454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F3F3F"/>
                </a:solidFill>
                <a:latin typeface="Nanum Gothic"/>
                <a:ea typeface="Nanum Gothic"/>
                <a:cs typeface="Nanum Gothic"/>
                <a:sym typeface="Nanum Gothic"/>
              </a:rPr>
              <a:t>front에서 받은 정보들과 DB에 있는 데이터의 비교를 통해 같은 정보를 불러옵니다</a:t>
            </a:r>
            <a:endParaRPr sz="1300">
              <a:solidFill>
                <a:srgbClr val="3F3F3F"/>
              </a:solidFill>
              <a:latin typeface="Nanum Gothic"/>
              <a:ea typeface="Nanum Gothic"/>
              <a:cs typeface="Nanum Gothic"/>
              <a:sym typeface="Nanum Gothic"/>
            </a:endParaRPr>
          </a:p>
        </p:txBody>
      </p:sp>
      <p:sp>
        <p:nvSpPr>
          <p:cNvPr id="184" name="Google Shape;184;g2499a7d4f17_0_105"/>
          <p:cNvSpPr txBox="1"/>
          <p:nvPr/>
        </p:nvSpPr>
        <p:spPr>
          <a:xfrm>
            <a:off x="4498825" y="4216175"/>
            <a:ext cx="3706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700">
                <a:solidFill>
                  <a:srgbClr val="3F3F3F"/>
                </a:solidFill>
                <a:latin typeface="Nanum Gothic"/>
                <a:ea typeface="Nanum Gothic"/>
                <a:cs typeface="Nanum Gothic"/>
                <a:sym typeface="Nanum Gothic"/>
              </a:rPr>
              <a:t>최저가, 평균가, 최고가 상품 추천</a:t>
            </a:r>
            <a:endParaRPr b="1" sz="1700">
              <a:solidFill>
                <a:srgbClr val="3F3F3F"/>
              </a:solidFill>
              <a:latin typeface="Nanum Gothic"/>
              <a:ea typeface="Nanum Gothic"/>
              <a:cs typeface="Nanum Gothic"/>
              <a:sym typeface="Nanum Gothic"/>
            </a:endParaRPr>
          </a:p>
        </p:txBody>
      </p:sp>
      <p:sp>
        <p:nvSpPr>
          <p:cNvPr id="185" name="Google Shape;185;g2499a7d4f17_0_105"/>
          <p:cNvSpPr txBox="1"/>
          <p:nvPr/>
        </p:nvSpPr>
        <p:spPr>
          <a:xfrm>
            <a:off x="2823475" y="4000775"/>
            <a:ext cx="89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rgbClr val="3F3F3F"/>
                </a:solidFill>
                <a:latin typeface="NanumGothic ExtraBold"/>
                <a:ea typeface="NanumGothic ExtraBold"/>
                <a:cs typeface="NanumGothic ExtraBold"/>
                <a:sym typeface="NanumGothic ExtraBold"/>
              </a:rPr>
              <a:t>02</a:t>
            </a:r>
            <a:endParaRPr sz="4500">
              <a:solidFill>
                <a:srgbClr val="3F3F3F"/>
              </a:solidFill>
              <a:latin typeface="NanumGothic ExtraBold"/>
              <a:ea typeface="NanumGothic ExtraBold"/>
              <a:cs typeface="NanumGothic ExtraBold"/>
              <a:sym typeface="NanumGothic ExtraBold"/>
            </a:endParaRPr>
          </a:p>
        </p:txBody>
      </p:sp>
      <p:sp>
        <p:nvSpPr>
          <p:cNvPr id="186" name="Google Shape;186;g2499a7d4f17_0_105"/>
          <p:cNvSpPr txBox="1"/>
          <p:nvPr/>
        </p:nvSpPr>
        <p:spPr>
          <a:xfrm>
            <a:off x="4498825" y="4801775"/>
            <a:ext cx="56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F3F3F"/>
                </a:solidFill>
                <a:latin typeface="Nanum Gothic"/>
                <a:ea typeface="Nanum Gothic"/>
                <a:cs typeface="Nanum Gothic"/>
                <a:sym typeface="Nanum Gothic"/>
              </a:rPr>
              <a:t>SQL문을 통해 연산하여 결과값에 맞는 상품들을 추천해 보여줍니다</a:t>
            </a:r>
            <a:endParaRPr sz="1300">
              <a:solidFill>
                <a:srgbClr val="3F3F3F"/>
              </a:solidFill>
              <a:latin typeface="Nanum Gothic"/>
              <a:ea typeface="Nanum Gothic"/>
              <a:cs typeface="Nanum Gothic"/>
              <a:sym typeface="Nanum Gothic"/>
            </a:endParaRPr>
          </a:p>
        </p:txBody>
      </p:sp>
      <p:cxnSp>
        <p:nvCxnSpPr>
          <p:cNvPr id="187" name="Google Shape;187;g2499a7d4f17_0_105"/>
          <p:cNvCxnSpPr/>
          <p:nvPr/>
        </p:nvCxnSpPr>
        <p:spPr>
          <a:xfrm>
            <a:off x="2823475" y="2667550"/>
            <a:ext cx="883200" cy="0"/>
          </a:xfrm>
          <a:prstGeom prst="straightConnector1">
            <a:avLst/>
          </a:prstGeom>
          <a:noFill/>
          <a:ln cap="flat" cmpd="sng" w="9525">
            <a:solidFill>
              <a:srgbClr val="7F7F7F"/>
            </a:solidFill>
            <a:prstDash val="solid"/>
            <a:round/>
            <a:headEnd len="med" w="med" type="none"/>
            <a:tailEnd len="med" w="med" type="none"/>
          </a:ln>
        </p:spPr>
      </p:cxnSp>
      <p:cxnSp>
        <p:nvCxnSpPr>
          <p:cNvPr id="188" name="Google Shape;188;g2499a7d4f17_0_105"/>
          <p:cNvCxnSpPr/>
          <p:nvPr/>
        </p:nvCxnSpPr>
        <p:spPr>
          <a:xfrm>
            <a:off x="2823475" y="4877975"/>
            <a:ext cx="883200" cy="0"/>
          </a:xfrm>
          <a:prstGeom prst="straightConnector1">
            <a:avLst/>
          </a:prstGeom>
          <a:noFill/>
          <a:ln cap="flat" cmpd="sng" w="9525">
            <a:solidFill>
              <a:srgbClr val="7F7F7F"/>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192" name="Shape 192"/>
        <p:cNvGrpSpPr/>
        <p:nvPr/>
      </p:nvGrpSpPr>
      <p:grpSpPr>
        <a:xfrm>
          <a:off x="0" y="0"/>
          <a:ext cx="0" cy="0"/>
          <a:chOff x="0" y="0"/>
          <a:chExt cx="0" cy="0"/>
        </a:xfrm>
      </p:grpSpPr>
      <p:sp>
        <p:nvSpPr>
          <p:cNvPr id="193" name="Google Shape;193;g2499a7d4f17_7_309"/>
          <p:cNvSpPr/>
          <p:nvPr/>
        </p:nvSpPr>
        <p:spPr>
          <a:xfrm>
            <a:off x="179250" y="15780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499a7d4f17_7_309"/>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기대효과</a:t>
            </a:r>
            <a:endParaRPr sz="1200">
              <a:latin typeface="Nanum Gothic"/>
              <a:ea typeface="Nanum Gothic"/>
              <a:cs typeface="Nanum Gothic"/>
              <a:sym typeface="Nanum Gothic"/>
            </a:endParaRPr>
          </a:p>
        </p:txBody>
      </p:sp>
      <p:sp>
        <p:nvSpPr>
          <p:cNvPr id="195" name="Google Shape;195;g2499a7d4f17_7_309"/>
          <p:cNvSpPr txBox="1"/>
          <p:nvPr/>
        </p:nvSpPr>
        <p:spPr>
          <a:xfrm>
            <a:off x="686325" y="428675"/>
            <a:ext cx="28569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01.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a:t>
            </a:r>
            <a:r>
              <a:rPr b="1" i="0" lang="ko-KR" sz="2500" u="none" cap="none" strike="noStrike">
                <a:solidFill>
                  <a:srgbClr val="3F3F3F"/>
                </a:solidFill>
                <a:latin typeface="Nanum Gothic"/>
                <a:ea typeface="Nanum Gothic"/>
                <a:cs typeface="Nanum Gothic"/>
                <a:sym typeface="Nanum Gothic"/>
              </a:rPr>
              <a:t>개요</a:t>
            </a:r>
            <a:endParaRPr b="1" i="0" sz="2500" u="none" cap="none" strike="noStrike">
              <a:solidFill>
                <a:srgbClr val="3F3F3F"/>
              </a:solidFill>
              <a:latin typeface="Nanum Gothic"/>
              <a:ea typeface="Nanum Gothic"/>
              <a:cs typeface="Nanum Gothic"/>
              <a:sym typeface="Nanum Gothic"/>
            </a:endParaRPr>
          </a:p>
        </p:txBody>
      </p:sp>
      <p:sp>
        <p:nvSpPr>
          <p:cNvPr id="196" name="Google Shape;196;g2499a7d4f17_7_309"/>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
        <p:nvSpPr>
          <p:cNvPr id="197" name="Google Shape;197;g2499a7d4f17_7_309"/>
          <p:cNvSpPr txBox="1"/>
          <p:nvPr/>
        </p:nvSpPr>
        <p:spPr>
          <a:xfrm>
            <a:off x="2336475" y="2550813"/>
            <a:ext cx="89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rgbClr val="3F3F3F"/>
                </a:solidFill>
                <a:latin typeface="NanumGothic ExtraBold"/>
                <a:ea typeface="NanumGothic ExtraBold"/>
                <a:cs typeface="NanumGothic ExtraBold"/>
                <a:sym typeface="NanumGothic ExtraBold"/>
              </a:rPr>
              <a:t>01</a:t>
            </a:r>
            <a:endParaRPr sz="4500">
              <a:solidFill>
                <a:srgbClr val="3F3F3F"/>
              </a:solidFill>
              <a:latin typeface="NanumGothic ExtraBold"/>
              <a:ea typeface="NanumGothic ExtraBold"/>
              <a:cs typeface="NanumGothic ExtraBold"/>
              <a:sym typeface="NanumGothic ExtraBold"/>
            </a:endParaRPr>
          </a:p>
        </p:txBody>
      </p:sp>
      <p:sp>
        <p:nvSpPr>
          <p:cNvPr id="198" name="Google Shape;198;g2499a7d4f17_7_309"/>
          <p:cNvSpPr txBox="1"/>
          <p:nvPr/>
        </p:nvSpPr>
        <p:spPr>
          <a:xfrm>
            <a:off x="1323825" y="3599188"/>
            <a:ext cx="2918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700">
                <a:solidFill>
                  <a:srgbClr val="3F3F3F"/>
                </a:solidFill>
                <a:latin typeface="Nanum Gothic"/>
                <a:ea typeface="Nanum Gothic"/>
                <a:cs typeface="Nanum Gothic"/>
                <a:sym typeface="Nanum Gothic"/>
              </a:rPr>
              <a:t>흩어져 있는 금액 정보를</a:t>
            </a:r>
            <a:endParaRPr b="1" sz="17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b="1" lang="ko-KR" sz="1700">
                <a:solidFill>
                  <a:srgbClr val="3F3F3F"/>
                </a:solidFill>
                <a:latin typeface="Nanum Gothic"/>
                <a:ea typeface="Nanum Gothic"/>
                <a:cs typeface="Nanum Gothic"/>
                <a:sym typeface="Nanum Gothic"/>
              </a:rPr>
              <a:t>한눈에 파악가능</a:t>
            </a:r>
            <a:endParaRPr b="1" sz="1700">
              <a:solidFill>
                <a:srgbClr val="3F3F3F"/>
              </a:solidFill>
              <a:latin typeface="Nanum Gothic"/>
              <a:ea typeface="Nanum Gothic"/>
              <a:cs typeface="Nanum Gothic"/>
              <a:sym typeface="Nanum Gothic"/>
            </a:endParaRPr>
          </a:p>
        </p:txBody>
      </p:sp>
      <p:cxnSp>
        <p:nvCxnSpPr>
          <p:cNvPr id="199" name="Google Shape;199;g2499a7d4f17_7_309"/>
          <p:cNvCxnSpPr/>
          <p:nvPr/>
        </p:nvCxnSpPr>
        <p:spPr>
          <a:xfrm>
            <a:off x="2336475" y="3428013"/>
            <a:ext cx="883200" cy="0"/>
          </a:xfrm>
          <a:prstGeom prst="straightConnector1">
            <a:avLst/>
          </a:prstGeom>
          <a:noFill/>
          <a:ln cap="flat" cmpd="sng" w="9525">
            <a:solidFill>
              <a:srgbClr val="7F7F7F"/>
            </a:solidFill>
            <a:prstDash val="solid"/>
            <a:round/>
            <a:headEnd len="med" w="med" type="none"/>
            <a:tailEnd len="med" w="med" type="none"/>
          </a:ln>
        </p:spPr>
      </p:cxnSp>
      <p:sp>
        <p:nvSpPr>
          <p:cNvPr id="200" name="Google Shape;200;g2499a7d4f17_7_309"/>
          <p:cNvSpPr txBox="1"/>
          <p:nvPr/>
        </p:nvSpPr>
        <p:spPr>
          <a:xfrm>
            <a:off x="5583875" y="2550813"/>
            <a:ext cx="89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rgbClr val="3F3F3F"/>
                </a:solidFill>
                <a:latin typeface="NanumGothic ExtraBold"/>
                <a:ea typeface="NanumGothic ExtraBold"/>
                <a:cs typeface="NanumGothic ExtraBold"/>
                <a:sym typeface="NanumGothic ExtraBold"/>
              </a:rPr>
              <a:t>02</a:t>
            </a:r>
            <a:endParaRPr sz="4500">
              <a:solidFill>
                <a:srgbClr val="3F3F3F"/>
              </a:solidFill>
              <a:latin typeface="NanumGothic ExtraBold"/>
              <a:ea typeface="NanumGothic ExtraBold"/>
              <a:cs typeface="NanumGothic ExtraBold"/>
              <a:sym typeface="NanumGothic ExtraBold"/>
            </a:endParaRPr>
          </a:p>
        </p:txBody>
      </p:sp>
      <p:cxnSp>
        <p:nvCxnSpPr>
          <p:cNvPr id="201" name="Google Shape;201;g2499a7d4f17_7_309"/>
          <p:cNvCxnSpPr/>
          <p:nvPr/>
        </p:nvCxnSpPr>
        <p:spPr>
          <a:xfrm>
            <a:off x="5583875" y="3428013"/>
            <a:ext cx="883200" cy="0"/>
          </a:xfrm>
          <a:prstGeom prst="straightConnector1">
            <a:avLst/>
          </a:prstGeom>
          <a:noFill/>
          <a:ln cap="flat" cmpd="sng" w="9525">
            <a:solidFill>
              <a:srgbClr val="7F7F7F"/>
            </a:solidFill>
            <a:prstDash val="solid"/>
            <a:round/>
            <a:headEnd len="med" w="med" type="none"/>
            <a:tailEnd len="med" w="med" type="none"/>
          </a:ln>
        </p:spPr>
      </p:cxnSp>
      <p:sp>
        <p:nvSpPr>
          <p:cNvPr id="202" name="Google Shape;202;g2499a7d4f17_7_309"/>
          <p:cNvSpPr txBox="1"/>
          <p:nvPr/>
        </p:nvSpPr>
        <p:spPr>
          <a:xfrm>
            <a:off x="8831275" y="2550813"/>
            <a:ext cx="89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rgbClr val="3F3F3F"/>
                </a:solidFill>
                <a:latin typeface="NanumGothic ExtraBold"/>
                <a:ea typeface="NanumGothic ExtraBold"/>
                <a:cs typeface="NanumGothic ExtraBold"/>
                <a:sym typeface="NanumGothic ExtraBold"/>
              </a:rPr>
              <a:t>03</a:t>
            </a:r>
            <a:endParaRPr sz="4500">
              <a:solidFill>
                <a:srgbClr val="3F3F3F"/>
              </a:solidFill>
              <a:latin typeface="NanumGothic ExtraBold"/>
              <a:ea typeface="NanumGothic ExtraBold"/>
              <a:cs typeface="NanumGothic ExtraBold"/>
              <a:sym typeface="NanumGothic ExtraBold"/>
            </a:endParaRPr>
          </a:p>
        </p:txBody>
      </p:sp>
      <p:cxnSp>
        <p:nvCxnSpPr>
          <p:cNvPr id="203" name="Google Shape;203;g2499a7d4f17_7_309"/>
          <p:cNvCxnSpPr/>
          <p:nvPr/>
        </p:nvCxnSpPr>
        <p:spPr>
          <a:xfrm>
            <a:off x="8831275" y="3428013"/>
            <a:ext cx="883200" cy="0"/>
          </a:xfrm>
          <a:prstGeom prst="straightConnector1">
            <a:avLst/>
          </a:prstGeom>
          <a:noFill/>
          <a:ln cap="flat" cmpd="sng" w="9525">
            <a:solidFill>
              <a:srgbClr val="7F7F7F"/>
            </a:solidFill>
            <a:prstDash val="solid"/>
            <a:round/>
            <a:headEnd len="med" w="med" type="none"/>
            <a:tailEnd len="med" w="med" type="none"/>
          </a:ln>
        </p:spPr>
      </p:cxnSp>
      <p:sp>
        <p:nvSpPr>
          <p:cNvPr id="204" name="Google Shape;204;g2499a7d4f17_7_309"/>
          <p:cNvSpPr txBox="1"/>
          <p:nvPr/>
        </p:nvSpPr>
        <p:spPr>
          <a:xfrm>
            <a:off x="4571225" y="3599188"/>
            <a:ext cx="2918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700">
                <a:solidFill>
                  <a:srgbClr val="3F3F3F"/>
                </a:solidFill>
                <a:latin typeface="Nanum Gothic"/>
                <a:ea typeface="Nanum Gothic"/>
                <a:cs typeface="Nanum Gothic"/>
                <a:sym typeface="Nanum Gothic"/>
              </a:rPr>
              <a:t>가격대에 맞는 상품</a:t>
            </a:r>
            <a:endParaRPr b="1" sz="17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b="1" lang="ko-KR" sz="1700">
                <a:solidFill>
                  <a:srgbClr val="3F3F3F"/>
                </a:solidFill>
                <a:latin typeface="Nanum Gothic"/>
                <a:ea typeface="Nanum Gothic"/>
                <a:cs typeface="Nanum Gothic"/>
                <a:sym typeface="Nanum Gothic"/>
              </a:rPr>
              <a:t>추천받기 가능</a:t>
            </a:r>
            <a:endParaRPr b="1" sz="1700">
              <a:solidFill>
                <a:srgbClr val="3F3F3F"/>
              </a:solidFill>
              <a:latin typeface="Nanum Gothic"/>
              <a:ea typeface="Nanum Gothic"/>
              <a:cs typeface="Nanum Gothic"/>
              <a:sym typeface="Nanum Gothic"/>
            </a:endParaRPr>
          </a:p>
        </p:txBody>
      </p:sp>
      <p:sp>
        <p:nvSpPr>
          <p:cNvPr id="205" name="Google Shape;205;g2499a7d4f17_7_309"/>
          <p:cNvSpPr txBox="1"/>
          <p:nvPr/>
        </p:nvSpPr>
        <p:spPr>
          <a:xfrm>
            <a:off x="7818625" y="3599188"/>
            <a:ext cx="2918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700">
                <a:solidFill>
                  <a:srgbClr val="3F3F3F"/>
                </a:solidFill>
                <a:latin typeface="Nanum Gothic"/>
                <a:ea typeface="Nanum Gothic"/>
                <a:cs typeface="Nanum Gothic"/>
                <a:sym typeface="Nanum Gothic"/>
              </a:rPr>
              <a:t>제주도 여행 계획전에</a:t>
            </a:r>
            <a:endParaRPr b="1" sz="1700">
              <a:solidFill>
                <a:srgbClr val="3F3F3F"/>
              </a:solidFill>
              <a:latin typeface="Nanum Gothic"/>
              <a:ea typeface="Nanum Gothic"/>
              <a:cs typeface="Nanum Gothic"/>
              <a:sym typeface="Nanum Gothic"/>
            </a:endParaRPr>
          </a:p>
          <a:p>
            <a:pPr indent="0" lvl="0" marL="0" rtl="0" algn="ctr">
              <a:spcBef>
                <a:spcPts val="0"/>
              </a:spcBef>
              <a:spcAft>
                <a:spcPts val="0"/>
              </a:spcAft>
              <a:buNone/>
            </a:pPr>
            <a:r>
              <a:rPr b="1" lang="ko-KR" sz="1700">
                <a:solidFill>
                  <a:srgbClr val="3F3F3F"/>
                </a:solidFill>
                <a:latin typeface="Nanum Gothic"/>
                <a:ea typeface="Nanum Gothic"/>
                <a:cs typeface="Nanum Gothic"/>
                <a:sym typeface="Nanum Gothic"/>
              </a:rPr>
              <a:t>예산 미리 측정 가능</a:t>
            </a:r>
            <a:endParaRPr b="1" sz="1700">
              <a:solidFill>
                <a:srgbClr val="3F3F3F"/>
              </a:solidFill>
              <a:latin typeface="Nanum Gothic"/>
              <a:ea typeface="Nanum Gothic"/>
              <a:cs typeface="Nanum Gothic"/>
              <a:sym typeface="Nanum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209" name="Shape 209"/>
        <p:cNvGrpSpPr/>
        <p:nvPr/>
      </p:nvGrpSpPr>
      <p:grpSpPr>
        <a:xfrm>
          <a:off x="0" y="0"/>
          <a:ext cx="0" cy="0"/>
          <a:chOff x="0" y="0"/>
          <a:chExt cx="0" cy="0"/>
        </a:xfrm>
      </p:grpSpPr>
      <p:sp>
        <p:nvSpPr>
          <p:cNvPr id="210" name="Google Shape;210;g2499a7d4f17_7_357"/>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11" name="Google Shape;211;g2499a7d4f17_7_357"/>
          <p:cNvGraphicFramePr/>
          <p:nvPr/>
        </p:nvGraphicFramePr>
        <p:xfrm>
          <a:off x="1842675" y="1555188"/>
          <a:ext cx="3000000" cy="3000000"/>
        </p:xfrm>
        <a:graphic>
          <a:graphicData uri="http://schemas.openxmlformats.org/drawingml/2006/table">
            <a:tbl>
              <a:tblPr>
                <a:noFill/>
                <a:tableStyleId>{751CB8C6-1740-4BF7-A910-FEEB8B2185F7}</a:tableStyleId>
              </a:tblPr>
              <a:tblGrid>
                <a:gridCol w="2122400"/>
                <a:gridCol w="6658025"/>
              </a:tblGrid>
              <a:tr h="721075">
                <a:tc>
                  <a:txBody>
                    <a:bodyPr/>
                    <a:lstStyle/>
                    <a:p>
                      <a:pPr indent="0" lvl="0" marL="0" rtl="0" algn="ctr">
                        <a:spcBef>
                          <a:spcPts val="0"/>
                        </a:spcBef>
                        <a:spcAft>
                          <a:spcPts val="0"/>
                        </a:spcAft>
                        <a:buNone/>
                      </a:pPr>
                      <a:r>
                        <a:rPr b="1" lang="ko-KR" sz="1800">
                          <a:solidFill>
                            <a:schemeClr val="lt1"/>
                          </a:solidFill>
                          <a:latin typeface="Nanum Gothic"/>
                          <a:ea typeface="Nanum Gothic"/>
                          <a:cs typeface="Nanum Gothic"/>
                          <a:sym typeface="Nanum Gothic"/>
                        </a:rPr>
                        <a:t>분류</a:t>
                      </a:r>
                      <a:endParaRPr b="1" sz="1800">
                        <a:solidFill>
                          <a:schemeClr val="lt1"/>
                        </a:solidFill>
                        <a:latin typeface="Nanum Gothic"/>
                        <a:ea typeface="Nanum Gothic"/>
                        <a:cs typeface="Nanum Gothic"/>
                        <a:sym typeface="Nanum Gothic"/>
                      </a:endParaRPr>
                    </a:p>
                  </a:txBody>
                  <a:tcPr marT="91425" marB="91425" marR="91425" marL="91425" anchor="ctr">
                    <a:solidFill>
                      <a:srgbClr val="3F3F3F"/>
                    </a:solidFill>
                  </a:tcPr>
                </a:tc>
                <a:tc>
                  <a:txBody>
                    <a:bodyPr/>
                    <a:lstStyle/>
                    <a:p>
                      <a:pPr indent="0" lvl="0" marL="0" rtl="0" algn="ctr">
                        <a:spcBef>
                          <a:spcPts val="0"/>
                        </a:spcBef>
                        <a:spcAft>
                          <a:spcPts val="0"/>
                        </a:spcAft>
                        <a:buNone/>
                      </a:pPr>
                      <a:r>
                        <a:rPr b="1" lang="ko-KR" sz="1800">
                          <a:solidFill>
                            <a:schemeClr val="lt1"/>
                          </a:solidFill>
                          <a:latin typeface="Nanum Gothic"/>
                          <a:ea typeface="Nanum Gothic"/>
                          <a:cs typeface="Nanum Gothic"/>
                          <a:sym typeface="Nanum Gothic"/>
                        </a:rPr>
                        <a:t>설명</a:t>
                      </a:r>
                      <a:endParaRPr b="1" sz="1800">
                        <a:solidFill>
                          <a:schemeClr val="lt1"/>
                        </a:solidFill>
                        <a:latin typeface="Nanum Gothic"/>
                        <a:ea typeface="Nanum Gothic"/>
                        <a:cs typeface="Nanum Gothic"/>
                        <a:sym typeface="Nanum Gothic"/>
                      </a:endParaRPr>
                    </a:p>
                  </a:txBody>
                  <a:tcPr marT="91425" marB="91425" marR="91425" marL="91425" anchor="ctr">
                    <a:solidFill>
                      <a:srgbClr val="3F3F3F"/>
                    </a:solidFill>
                  </a:tcPr>
                </a:tc>
              </a:tr>
              <a:tr h="721075">
                <a:tc>
                  <a:txBody>
                    <a:bodyPr/>
                    <a:lstStyle/>
                    <a:p>
                      <a:pPr indent="0" lvl="0" marL="0" rtl="0" algn="ctr">
                        <a:spcBef>
                          <a:spcPts val="0"/>
                        </a:spcBef>
                        <a:spcAft>
                          <a:spcPts val="0"/>
                        </a:spcAft>
                        <a:buNone/>
                      </a:pPr>
                      <a:r>
                        <a:rPr lang="ko-KR">
                          <a:latin typeface="Nanum Gothic"/>
                          <a:ea typeface="Nanum Gothic"/>
                          <a:cs typeface="Nanum Gothic"/>
                          <a:sym typeface="Nanum Gothic"/>
                        </a:rPr>
                        <a:t>데이터 수집</a:t>
                      </a:r>
                      <a:endParaRPr>
                        <a:latin typeface="Nanum Gothic"/>
                        <a:ea typeface="Nanum Gothic"/>
                        <a:cs typeface="Nanum Gothic"/>
                        <a:sym typeface="Nanum Gothic"/>
                      </a:endParaRPr>
                    </a:p>
                  </a:txBody>
                  <a:tcPr marT="91425" marB="91425" marR="91425" marL="91425" anchor="ctr"/>
                </a:tc>
                <a:tc>
                  <a:txBody>
                    <a:bodyPr/>
                    <a:lstStyle/>
                    <a:p>
                      <a:pPr indent="0" lvl="0" marL="0" rtl="0" algn="l">
                        <a:spcBef>
                          <a:spcPts val="0"/>
                        </a:spcBef>
                        <a:spcAft>
                          <a:spcPts val="0"/>
                        </a:spcAft>
                        <a:buNone/>
                      </a:pPr>
                      <a:r>
                        <a:rPr lang="ko-KR">
                          <a:latin typeface="Nanum Gothic"/>
                          <a:ea typeface="Nanum Gothic"/>
                          <a:cs typeface="Nanum Gothic"/>
                          <a:sym typeface="Nanum Gothic"/>
                        </a:rPr>
                        <a:t>네이버 항공, 네이버 호텔, 롯데렌터카</a:t>
                      </a:r>
                      <a:endParaRPr>
                        <a:latin typeface="Nanum Gothic"/>
                        <a:ea typeface="Nanum Gothic"/>
                        <a:cs typeface="Nanum Gothic"/>
                        <a:sym typeface="Nanum Gothic"/>
                      </a:endParaRPr>
                    </a:p>
                  </a:txBody>
                  <a:tcPr marT="91425" marB="91425" marR="91425" marL="91425" anchor="ctr"/>
                </a:tc>
              </a:tr>
              <a:tr h="721075">
                <a:tc>
                  <a:txBody>
                    <a:bodyPr/>
                    <a:lstStyle/>
                    <a:p>
                      <a:pPr indent="0" lvl="0" marL="0" rtl="0" algn="ctr">
                        <a:spcBef>
                          <a:spcPts val="0"/>
                        </a:spcBef>
                        <a:spcAft>
                          <a:spcPts val="0"/>
                        </a:spcAft>
                        <a:buNone/>
                      </a:pPr>
                      <a:r>
                        <a:rPr lang="ko-KR">
                          <a:latin typeface="Nanum Gothic"/>
                          <a:ea typeface="Nanum Gothic"/>
                          <a:cs typeface="Nanum Gothic"/>
                          <a:sym typeface="Nanum Gothic"/>
                        </a:rPr>
                        <a:t>버전관리</a:t>
                      </a:r>
                      <a:endParaRPr>
                        <a:latin typeface="Nanum Gothic"/>
                        <a:ea typeface="Nanum Gothic"/>
                        <a:cs typeface="Nanum Gothic"/>
                        <a:sym typeface="Nanum Gothic"/>
                      </a:endParaRPr>
                    </a:p>
                  </a:txBody>
                  <a:tcPr marT="91425" marB="91425" marR="91425" marL="91425" anchor="ctr"/>
                </a:tc>
                <a:tc>
                  <a:txBody>
                    <a:bodyPr/>
                    <a:lstStyle/>
                    <a:p>
                      <a:pPr indent="0" lvl="0" marL="0" rtl="0" algn="l">
                        <a:spcBef>
                          <a:spcPts val="0"/>
                        </a:spcBef>
                        <a:spcAft>
                          <a:spcPts val="0"/>
                        </a:spcAft>
                        <a:buNone/>
                      </a:pPr>
                      <a:r>
                        <a:rPr lang="ko-KR">
                          <a:latin typeface="Nanum Gothic"/>
                          <a:ea typeface="Nanum Gothic"/>
                          <a:cs typeface="Nanum Gothic"/>
                          <a:sym typeface="Nanum Gothic"/>
                        </a:rPr>
                        <a:t>Git, Github</a:t>
                      </a:r>
                      <a:endParaRPr>
                        <a:latin typeface="Nanum Gothic"/>
                        <a:ea typeface="Nanum Gothic"/>
                        <a:cs typeface="Nanum Gothic"/>
                        <a:sym typeface="Nanum Gothic"/>
                      </a:endParaRPr>
                    </a:p>
                  </a:txBody>
                  <a:tcPr marT="91425" marB="91425" marR="91425" marL="91425" anchor="ctr"/>
                </a:tc>
              </a:tr>
              <a:tr h="693375">
                <a:tc rowSpan="3">
                  <a:txBody>
                    <a:bodyPr/>
                    <a:lstStyle/>
                    <a:p>
                      <a:pPr indent="0" lvl="0" marL="0" rtl="0" algn="ctr">
                        <a:spcBef>
                          <a:spcPts val="0"/>
                        </a:spcBef>
                        <a:spcAft>
                          <a:spcPts val="0"/>
                        </a:spcAft>
                        <a:buNone/>
                      </a:pPr>
                      <a:r>
                        <a:rPr lang="ko-KR">
                          <a:latin typeface="Nanum Gothic"/>
                          <a:ea typeface="Nanum Gothic"/>
                          <a:cs typeface="Nanum Gothic"/>
                          <a:sym typeface="Nanum Gothic"/>
                        </a:rPr>
                        <a:t>개발툴 및 프레임워크</a:t>
                      </a:r>
                      <a:endParaRPr>
                        <a:latin typeface="Nanum Gothic"/>
                        <a:ea typeface="Nanum Gothic"/>
                        <a:cs typeface="Nanum Gothic"/>
                        <a:sym typeface="Nanum Gothic"/>
                      </a:endParaRPr>
                    </a:p>
                  </a:txBody>
                  <a:tcPr marT="91425" marB="91425" marR="91425" marL="91425" anchor="ctr"/>
                </a:tc>
                <a:tc rowSpan="3">
                  <a:txBody>
                    <a:bodyPr/>
                    <a:lstStyle/>
                    <a:p>
                      <a:pPr indent="-317500" lvl="0" marL="457200" rtl="0" algn="l">
                        <a:lnSpc>
                          <a:spcPct val="150000"/>
                        </a:lnSpc>
                        <a:spcBef>
                          <a:spcPts val="0"/>
                        </a:spcBef>
                        <a:spcAft>
                          <a:spcPts val="0"/>
                        </a:spcAft>
                        <a:buSzPts val="1400"/>
                        <a:buFont typeface="Nanum Gothic"/>
                        <a:buAutoNum type="arabicPeriod"/>
                      </a:pPr>
                      <a:r>
                        <a:rPr lang="ko-KR">
                          <a:latin typeface="Nanum Gothic"/>
                          <a:ea typeface="Nanum Gothic"/>
                          <a:cs typeface="Nanum Gothic"/>
                          <a:sym typeface="Nanum Gothic"/>
                        </a:rPr>
                        <a:t>python3 - Pandas, Flask, Requests, psycopg2, selenium</a:t>
                      </a:r>
                      <a:endParaRPr>
                        <a:latin typeface="Nanum Gothic"/>
                        <a:ea typeface="Nanum Gothic"/>
                        <a:cs typeface="Nanum Gothic"/>
                        <a:sym typeface="Nanum Gothic"/>
                      </a:endParaRPr>
                    </a:p>
                    <a:p>
                      <a:pPr indent="-317500" lvl="0" marL="457200" rtl="0" algn="l">
                        <a:lnSpc>
                          <a:spcPct val="150000"/>
                        </a:lnSpc>
                        <a:spcBef>
                          <a:spcPts val="0"/>
                        </a:spcBef>
                        <a:spcAft>
                          <a:spcPts val="0"/>
                        </a:spcAft>
                        <a:buSzPts val="1400"/>
                        <a:buFont typeface="Nanum Gothic"/>
                        <a:buAutoNum type="arabicPeriod"/>
                      </a:pPr>
                      <a:r>
                        <a:rPr lang="ko-KR">
                          <a:latin typeface="Nanum Gothic"/>
                          <a:ea typeface="Nanum Gothic"/>
                          <a:cs typeface="Nanum Gothic"/>
                          <a:sym typeface="Nanum Gothic"/>
                        </a:rPr>
                        <a:t>DB - PostgreSQL</a:t>
                      </a:r>
                      <a:endParaRPr>
                        <a:latin typeface="Nanum Gothic"/>
                        <a:ea typeface="Nanum Gothic"/>
                        <a:cs typeface="Nanum Gothic"/>
                        <a:sym typeface="Nanum Gothic"/>
                      </a:endParaRPr>
                    </a:p>
                    <a:p>
                      <a:pPr indent="-317500" lvl="0" marL="457200" rtl="0" algn="l">
                        <a:lnSpc>
                          <a:spcPct val="150000"/>
                        </a:lnSpc>
                        <a:spcBef>
                          <a:spcPts val="0"/>
                        </a:spcBef>
                        <a:spcAft>
                          <a:spcPts val="0"/>
                        </a:spcAft>
                        <a:buSzPts val="1400"/>
                        <a:buFont typeface="Nanum Gothic"/>
                        <a:buAutoNum type="arabicPeriod"/>
                      </a:pPr>
                      <a:r>
                        <a:rPr lang="ko-KR">
                          <a:latin typeface="Nanum Gothic"/>
                          <a:ea typeface="Nanum Gothic"/>
                          <a:cs typeface="Nanum Gothic"/>
                          <a:sym typeface="Nanum Gothic"/>
                        </a:rPr>
                        <a:t>HTML &amp; CSS - Bootstrap</a:t>
                      </a:r>
                      <a:endParaRPr>
                        <a:latin typeface="Nanum Gothic"/>
                        <a:ea typeface="Nanum Gothic"/>
                        <a:cs typeface="Nanum Gothic"/>
                        <a:sym typeface="Nanum Gothic"/>
                      </a:endParaRPr>
                    </a:p>
                    <a:p>
                      <a:pPr indent="-317500" lvl="0" marL="457200" rtl="0" algn="l">
                        <a:lnSpc>
                          <a:spcPct val="150000"/>
                        </a:lnSpc>
                        <a:spcBef>
                          <a:spcPts val="0"/>
                        </a:spcBef>
                        <a:spcAft>
                          <a:spcPts val="0"/>
                        </a:spcAft>
                        <a:buSzPts val="1400"/>
                        <a:buFont typeface="Nanum Gothic"/>
                        <a:buAutoNum type="arabicPeriod"/>
                      </a:pPr>
                      <a:r>
                        <a:rPr lang="ko-KR">
                          <a:latin typeface="Nanum Gothic"/>
                          <a:ea typeface="Nanum Gothic"/>
                          <a:cs typeface="Nanum Gothic"/>
                          <a:sym typeface="Nanum Gothic"/>
                        </a:rPr>
                        <a:t>SQL - </a:t>
                      </a:r>
                      <a:r>
                        <a:rPr lang="ko-KR">
                          <a:solidFill>
                            <a:srgbClr val="202124"/>
                          </a:solidFill>
                          <a:highlight>
                            <a:srgbClr val="FFFFFF"/>
                          </a:highlight>
                          <a:latin typeface="Nanum Gothic"/>
                          <a:ea typeface="Nanum Gothic"/>
                          <a:cs typeface="Nanum Gothic"/>
                          <a:sym typeface="Nanum Gothic"/>
                        </a:rPr>
                        <a:t>DBeaver</a:t>
                      </a:r>
                      <a:endParaRPr>
                        <a:solidFill>
                          <a:srgbClr val="202124"/>
                        </a:solidFill>
                        <a:highlight>
                          <a:srgbClr val="FFFFFF"/>
                        </a:highlight>
                        <a:latin typeface="Nanum Gothic"/>
                        <a:ea typeface="Nanum Gothic"/>
                        <a:cs typeface="Nanum Gothic"/>
                        <a:sym typeface="Nanum Gothic"/>
                      </a:endParaRPr>
                    </a:p>
                    <a:p>
                      <a:pPr indent="-317500" lvl="0" marL="457200" rtl="0" algn="l">
                        <a:lnSpc>
                          <a:spcPct val="150000"/>
                        </a:lnSpc>
                        <a:spcBef>
                          <a:spcPts val="0"/>
                        </a:spcBef>
                        <a:spcAft>
                          <a:spcPts val="0"/>
                        </a:spcAft>
                        <a:buClr>
                          <a:srgbClr val="202124"/>
                        </a:buClr>
                        <a:buSzPts val="1400"/>
                        <a:buFont typeface="Nanum Gothic"/>
                        <a:buAutoNum type="arabicPeriod"/>
                      </a:pPr>
                      <a:r>
                        <a:rPr lang="ko-KR">
                          <a:solidFill>
                            <a:srgbClr val="202124"/>
                          </a:solidFill>
                          <a:highlight>
                            <a:srgbClr val="FFFFFF"/>
                          </a:highlight>
                          <a:latin typeface="Nanum Gothic"/>
                          <a:ea typeface="Nanum Gothic"/>
                          <a:cs typeface="Nanum Gothic"/>
                          <a:sym typeface="Nanum Gothic"/>
                        </a:rPr>
                        <a:t>Dashboard - Looker Studio</a:t>
                      </a:r>
                      <a:endParaRPr>
                        <a:solidFill>
                          <a:srgbClr val="202124"/>
                        </a:solidFill>
                        <a:highlight>
                          <a:srgbClr val="FFFFFF"/>
                        </a:highlight>
                        <a:latin typeface="Nanum Gothic"/>
                        <a:ea typeface="Nanum Gothic"/>
                        <a:cs typeface="Nanum Gothic"/>
                        <a:sym typeface="Nanum Gothic"/>
                      </a:endParaRPr>
                    </a:p>
                  </a:txBody>
                  <a:tcPr marT="91425" marB="91425" marR="91425" marL="91425" anchor="ctr"/>
                </a:tc>
              </a:tr>
              <a:tr h="693375">
                <a:tc vMerge="1"/>
                <a:tc vMerge="1"/>
              </a:tr>
              <a:tr h="887450">
                <a:tc vMerge="1"/>
                <a:tc vMerge="1"/>
              </a:tr>
            </a:tbl>
          </a:graphicData>
        </a:graphic>
      </p:graphicFrame>
      <p:sp>
        <p:nvSpPr>
          <p:cNvPr id="212" name="Google Shape;212;g2499a7d4f17_7_357"/>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개발환경</a:t>
            </a:r>
            <a:endParaRPr sz="1200">
              <a:latin typeface="Nanum Gothic"/>
              <a:ea typeface="Nanum Gothic"/>
              <a:cs typeface="Nanum Gothic"/>
              <a:sym typeface="Nanum Gothic"/>
            </a:endParaRPr>
          </a:p>
        </p:txBody>
      </p:sp>
      <p:sp>
        <p:nvSpPr>
          <p:cNvPr id="213" name="Google Shape;213;g2499a7d4f17_7_357"/>
          <p:cNvSpPr txBox="1"/>
          <p:nvPr/>
        </p:nvSpPr>
        <p:spPr>
          <a:xfrm>
            <a:off x="686325" y="428675"/>
            <a:ext cx="28569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01.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a:t>
            </a:r>
            <a:r>
              <a:rPr b="1" i="0" lang="ko-KR" sz="2500" u="none" cap="none" strike="noStrike">
                <a:solidFill>
                  <a:srgbClr val="3F3F3F"/>
                </a:solidFill>
                <a:latin typeface="Nanum Gothic"/>
                <a:ea typeface="Nanum Gothic"/>
                <a:cs typeface="Nanum Gothic"/>
                <a:sym typeface="Nanum Gothic"/>
              </a:rPr>
              <a:t>개요</a:t>
            </a:r>
            <a:endParaRPr b="1" i="0" sz="2500" u="none" cap="none" strike="noStrike">
              <a:solidFill>
                <a:srgbClr val="3F3F3F"/>
              </a:solidFill>
              <a:latin typeface="Nanum Gothic"/>
              <a:ea typeface="Nanum Gothic"/>
              <a:cs typeface="Nanum Gothic"/>
              <a:sym typeface="Nanum Gothic"/>
            </a:endParaRPr>
          </a:p>
        </p:txBody>
      </p:sp>
      <p:sp>
        <p:nvSpPr>
          <p:cNvPr id="214" name="Google Shape;214;g2499a7d4f17_7_357"/>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7E2FC"/>
        </a:solidFill>
      </p:bgPr>
    </p:bg>
    <p:spTree>
      <p:nvGrpSpPr>
        <p:cNvPr id="218" name="Shape 218"/>
        <p:cNvGrpSpPr/>
        <p:nvPr/>
      </p:nvGrpSpPr>
      <p:grpSpPr>
        <a:xfrm>
          <a:off x="0" y="0"/>
          <a:ext cx="0" cy="0"/>
          <a:chOff x="0" y="0"/>
          <a:chExt cx="0" cy="0"/>
        </a:xfrm>
      </p:grpSpPr>
      <p:sp>
        <p:nvSpPr>
          <p:cNvPr id="219" name="Google Shape;219;g2499a7d4f17_3_9"/>
          <p:cNvSpPr/>
          <p:nvPr/>
        </p:nvSpPr>
        <p:spPr>
          <a:xfrm>
            <a:off x="178825" y="136750"/>
            <a:ext cx="11833500" cy="6542400"/>
          </a:xfrm>
          <a:prstGeom prst="roundRect">
            <a:avLst>
              <a:gd fmla="val 72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g2499a7d4f17_3_9"/>
          <p:cNvPicPr preferRelativeResize="0"/>
          <p:nvPr/>
        </p:nvPicPr>
        <p:blipFill rotWithShape="1">
          <a:blip r:embed="rId3">
            <a:alphaModFix/>
          </a:blip>
          <a:srcRect b="7884" l="4201" r="6584" t="4901"/>
          <a:stretch/>
        </p:blipFill>
        <p:spPr>
          <a:xfrm>
            <a:off x="1371300" y="1126125"/>
            <a:ext cx="9710549" cy="5339774"/>
          </a:xfrm>
          <a:prstGeom prst="rect">
            <a:avLst/>
          </a:prstGeom>
          <a:noFill/>
          <a:ln>
            <a:noFill/>
          </a:ln>
        </p:spPr>
      </p:pic>
      <p:sp>
        <p:nvSpPr>
          <p:cNvPr id="221" name="Google Shape;221;g2499a7d4f17_3_9"/>
          <p:cNvSpPr txBox="1"/>
          <p:nvPr/>
        </p:nvSpPr>
        <p:spPr>
          <a:xfrm>
            <a:off x="1346175" y="813575"/>
            <a:ext cx="24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3A3838"/>
                </a:solidFill>
                <a:latin typeface="Nanum Gothic"/>
                <a:ea typeface="Nanum Gothic"/>
                <a:cs typeface="Nanum Gothic"/>
                <a:sym typeface="Nanum Gothic"/>
              </a:rPr>
              <a:t>프로젝트 웹구조</a:t>
            </a:r>
            <a:endParaRPr sz="1200">
              <a:latin typeface="Nanum Gothic"/>
              <a:ea typeface="Nanum Gothic"/>
              <a:cs typeface="Nanum Gothic"/>
              <a:sym typeface="Nanum Gothic"/>
            </a:endParaRPr>
          </a:p>
        </p:txBody>
      </p:sp>
      <p:sp>
        <p:nvSpPr>
          <p:cNvPr id="222" name="Google Shape;222;g2499a7d4f17_3_9"/>
          <p:cNvSpPr txBox="1"/>
          <p:nvPr/>
        </p:nvSpPr>
        <p:spPr>
          <a:xfrm>
            <a:off x="686325" y="428675"/>
            <a:ext cx="2856900" cy="3849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None/>
            </a:pPr>
            <a:r>
              <a:rPr b="1" lang="ko-KR" sz="2500">
                <a:solidFill>
                  <a:srgbClr val="3F3F3F"/>
                </a:solidFill>
                <a:latin typeface="Nanum Gothic"/>
                <a:ea typeface="Nanum Gothic"/>
                <a:cs typeface="Nanum Gothic"/>
                <a:sym typeface="Nanum Gothic"/>
              </a:rPr>
              <a:t>01. </a:t>
            </a:r>
            <a:r>
              <a:rPr b="1" i="0" lang="ko-KR" sz="2500" u="none" cap="none" strike="noStrike">
                <a:solidFill>
                  <a:srgbClr val="3F3F3F"/>
                </a:solidFill>
                <a:latin typeface="Nanum Gothic"/>
                <a:ea typeface="Nanum Gothic"/>
                <a:cs typeface="Nanum Gothic"/>
                <a:sym typeface="Nanum Gothic"/>
              </a:rPr>
              <a:t>프로젝트</a:t>
            </a:r>
            <a:r>
              <a:rPr b="1" lang="ko-KR" sz="2500">
                <a:solidFill>
                  <a:srgbClr val="3F3F3F"/>
                </a:solidFill>
                <a:latin typeface="Nanum Gothic"/>
                <a:ea typeface="Nanum Gothic"/>
                <a:cs typeface="Nanum Gothic"/>
                <a:sym typeface="Nanum Gothic"/>
              </a:rPr>
              <a:t> </a:t>
            </a:r>
            <a:r>
              <a:rPr b="1" i="0" lang="ko-KR" sz="2500" u="none" cap="none" strike="noStrike">
                <a:solidFill>
                  <a:srgbClr val="3F3F3F"/>
                </a:solidFill>
                <a:latin typeface="Nanum Gothic"/>
                <a:ea typeface="Nanum Gothic"/>
                <a:cs typeface="Nanum Gothic"/>
                <a:sym typeface="Nanum Gothic"/>
              </a:rPr>
              <a:t>개요</a:t>
            </a:r>
            <a:endParaRPr b="1" i="0" sz="2500" u="none" cap="none" strike="noStrike">
              <a:solidFill>
                <a:srgbClr val="3F3F3F"/>
              </a:solidFill>
              <a:latin typeface="Nanum Gothic"/>
              <a:ea typeface="Nanum Gothic"/>
              <a:cs typeface="Nanum Gothic"/>
              <a:sym typeface="Nanum Gothic"/>
            </a:endParaRPr>
          </a:p>
        </p:txBody>
      </p:sp>
      <p:sp>
        <p:nvSpPr>
          <p:cNvPr id="223" name="Google Shape;223;g2499a7d4f17_3_9"/>
          <p:cNvSpPr txBox="1"/>
          <p:nvPr/>
        </p:nvSpPr>
        <p:spPr>
          <a:xfrm>
            <a:off x="943121" y="813573"/>
            <a:ext cx="5040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1900" u="none" cap="none" strike="noStrike">
                <a:solidFill>
                  <a:srgbClr val="D0CECE"/>
                </a:solidFill>
                <a:latin typeface="Nanum Gothic"/>
                <a:ea typeface="Nanum Gothic"/>
                <a:cs typeface="Nanum Gothic"/>
                <a:sym typeface="Nanum Gothic"/>
              </a:rPr>
              <a:t>▶</a:t>
            </a:r>
            <a:endParaRPr b="1" i="0" sz="1900" u="none" cap="none" strike="noStrike">
              <a:solidFill>
                <a:srgbClr val="D0CECE"/>
              </a:solidFill>
              <a:latin typeface="Nanum Gothic"/>
              <a:ea typeface="Nanum Gothic"/>
              <a:cs typeface="Nanum Gothic"/>
              <a:sym typeface="Nanum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2014-04-29T00:37:20Z</dcterms:created>
  <dc:creator>김다은</dc:creator>
</cp:coreProperties>
</file>